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D5CD664-4D67-4756-A1DC-766901771E2C}">
  <a:tblStyle styleId="{6D5CD664-4D67-4756-A1DC-766901771E2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700"/>
  </p:normalViewPr>
  <p:slideViewPr>
    <p:cSldViewPr snapToGrid="0">
      <p:cViewPr varScale="1">
        <p:scale>
          <a:sx n="195" d="100"/>
          <a:sy n="195" d="100"/>
        </p:scale>
        <p:origin x="176" y="384"/>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1678180b6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71678180b6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1678180b6_2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1678180b6_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71678180b6_2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71678180b6_2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1678180b6_2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71678180b6_2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1678180b6_2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71678180b6_2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71678180b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71678180b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71678180b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71678180b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71678180b6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71678180b6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1678180b6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71678180b6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71678180b6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71678180b6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71678180b6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1678180b6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71678180b6_2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71678180b6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1678180b6_2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71678180b6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hyperlink" Target="http://ww/"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semanticscholar.org/paper/Infrared-Thermography-as-" TargetMode="External"/><Relationship Id="rId5" Type="http://schemas.openxmlformats.org/officeDocument/2006/relationships/hyperlink" Target="https://avmajournals.avma.org/doi/abs/10.2460/javma.242.3.388"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08925"/>
            <a:ext cx="8520600" cy="3571500"/>
          </a:xfrm>
          <a:prstGeom prst="rect">
            <a:avLst/>
          </a:prstGeom>
        </p:spPr>
        <p:txBody>
          <a:bodyPr spcFirstLastPara="1" wrap="square" lIns="91425" tIns="91425" rIns="91425" bIns="91425" anchor="b" anchorCtr="0">
            <a:noAutofit/>
          </a:bodyPr>
          <a:lstStyle/>
          <a:p>
            <a:pPr marL="0" lvl="0" indent="0" algn="ctr" rtl="0">
              <a:lnSpc>
                <a:spcPct val="200000"/>
              </a:lnSpc>
              <a:spcBef>
                <a:spcPts val="0"/>
              </a:spcBef>
              <a:spcAft>
                <a:spcPts val="0"/>
              </a:spcAft>
              <a:buNone/>
            </a:pPr>
            <a:r>
              <a:rPr lang="en" sz="1800">
                <a:solidFill>
                  <a:srgbClr val="FFFFFF"/>
                </a:solidFill>
                <a:latin typeface="Times New Roman"/>
                <a:ea typeface="Times New Roman"/>
                <a:cs typeface="Times New Roman"/>
                <a:sym typeface="Times New Roman"/>
              </a:rPr>
              <a:t>Using a Thermal Imaging Camera to Detect Temperature Differences Between Normal Stifles and Stifles with Cranial Cruciate Ligament Ruptures in Dogs</a:t>
            </a:r>
            <a:endParaRPr sz="1800">
              <a:solidFill>
                <a:srgbClr val="FFFFFF"/>
              </a:solidFill>
              <a:latin typeface="Times New Roman"/>
              <a:ea typeface="Times New Roman"/>
              <a:cs typeface="Times New Roman"/>
              <a:sym typeface="Times New Roman"/>
            </a:endParaRPr>
          </a:p>
          <a:p>
            <a:pPr marL="0" lvl="0" indent="0" algn="ctr" rtl="0">
              <a:lnSpc>
                <a:spcPct val="200000"/>
              </a:lnSpc>
              <a:spcBef>
                <a:spcPts val="0"/>
              </a:spcBef>
              <a:spcAft>
                <a:spcPts val="0"/>
              </a:spcAft>
              <a:buNone/>
            </a:pPr>
            <a:r>
              <a:rPr lang="en" sz="1800">
                <a:latin typeface="Times New Roman"/>
                <a:ea typeface="Times New Roman"/>
                <a:cs typeface="Times New Roman"/>
                <a:sym typeface="Times New Roman"/>
              </a:rPr>
              <a:t>Spencer Davis</a:t>
            </a:r>
            <a:endParaRPr sz="1800">
              <a:latin typeface="Times New Roman"/>
              <a:ea typeface="Times New Roman"/>
              <a:cs typeface="Times New Roman"/>
              <a:sym typeface="Times New Roman"/>
            </a:endParaRPr>
          </a:p>
          <a:p>
            <a:pPr marL="0" lvl="0" indent="0" algn="ctr" rtl="0">
              <a:lnSpc>
                <a:spcPct val="200000"/>
              </a:lnSpc>
              <a:spcBef>
                <a:spcPts val="0"/>
              </a:spcBef>
              <a:spcAft>
                <a:spcPts val="0"/>
              </a:spcAft>
              <a:buNone/>
            </a:pPr>
            <a:r>
              <a:rPr lang="en" sz="1800">
                <a:latin typeface="Times New Roman"/>
                <a:ea typeface="Times New Roman"/>
                <a:cs typeface="Times New Roman"/>
                <a:sym typeface="Times New Roman"/>
              </a:rPr>
              <a:t>Holmdel High School</a:t>
            </a:r>
            <a:endParaRPr sz="1800">
              <a:latin typeface="Times New Roman"/>
              <a:ea typeface="Times New Roman"/>
              <a:cs typeface="Times New Roman"/>
              <a:sym typeface="Times New Roman"/>
            </a:endParaRPr>
          </a:p>
        </p:txBody>
      </p:sp>
      <p:pic>
        <p:nvPicPr>
          <p:cNvPr id="2" name="Audio 1">
            <a:hlinkClick r:id="" action="ppaction://media"/>
            <a:extLst>
              <a:ext uri="{FF2B5EF4-FFF2-40B4-BE49-F238E27FC236}">
                <a16:creationId xmlns:a16="http://schemas.microsoft.com/office/drawing/2014/main" id="{4F4BAE69-6DEA-FC40-87DD-B7ACC9F378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185"/>
    </mc:Choice>
    <mc:Fallback xmlns="">
      <p:transition spd="slow" advTm="18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sp>
        <p:nvSpPr>
          <p:cNvPr id="116" name="Google Shape;116;p22"/>
          <p:cNvSpPr txBox="1">
            <a:spLocks noGrp="1"/>
          </p:cNvSpPr>
          <p:nvPr>
            <p:ph type="body" idx="1"/>
          </p:nvPr>
        </p:nvSpPr>
        <p:spPr>
          <a:xfrm>
            <a:off x="311700" y="931150"/>
            <a:ext cx="8520600" cy="3637800"/>
          </a:xfrm>
          <a:prstGeom prst="rect">
            <a:avLst/>
          </a:prstGeom>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Bar graph demonstrating significant difference in the affected vs normal stifles in dogs not on NSAIDs. Notice that in the orange bars (dogs not on NSAIDS), a greater proportion of dogs have a positive test (values are negative and thus the injured stifle has a greater temperature than the normal stifle) than the blue bars (dogs on NSAIDs).</a:t>
            </a:r>
            <a:endParaRPr sz="1200">
              <a:solidFill>
                <a:srgbClr val="FFFFFF"/>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117" name="Google Shape;117;p22"/>
          <p:cNvPicPr preferRelativeResize="0"/>
          <p:nvPr/>
        </p:nvPicPr>
        <p:blipFill>
          <a:blip r:embed="rId5">
            <a:alphaModFix/>
          </a:blip>
          <a:stretch>
            <a:fillRect/>
          </a:stretch>
        </p:blipFill>
        <p:spPr>
          <a:xfrm>
            <a:off x="2212287" y="1735575"/>
            <a:ext cx="4719425" cy="2833375"/>
          </a:xfrm>
          <a:prstGeom prst="rect">
            <a:avLst/>
          </a:prstGeom>
          <a:noFill/>
          <a:ln>
            <a:noFill/>
          </a:ln>
        </p:spPr>
      </p:pic>
      <p:pic>
        <p:nvPicPr>
          <p:cNvPr id="2" name="Audio 1">
            <a:hlinkClick r:id="" action="ppaction://media"/>
            <a:extLst>
              <a:ext uri="{FF2B5EF4-FFF2-40B4-BE49-F238E27FC236}">
                <a16:creationId xmlns:a16="http://schemas.microsoft.com/office/drawing/2014/main" id="{EDB1627C-D799-B84C-A9DC-A1A3FA33CC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355"/>
    </mc:Choice>
    <mc:Fallback xmlns="">
      <p:transition spd="slow" advTm="30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Conclusions</a:t>
            </a:r>
            <a:endParaRPr/>
          </a:p>
        </p:txBody>
      </p:sp>
      <p:sp>
        <p:nvSpPr>
          <p:cNvPr id="123" name="Google Shape;123;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FFFFFF"/>
                </a:solidFill>
              </a:rPr>
              <a:t>• </a:t>
            </a:r>
            <a:r>
              <a:rPr lang="en" sz="1400">
                <a:solidFill>
                  <a:srgbClr val="FFFFFF"/>
                </a:solidFill>
                <a:latin typeface="Times New Roman"/>
                <a:ea typeface="Times New Roman"/>
                <a:cs typeface="Times New Roman"/>
                <a:sym typeface="Times New Roman"/>
              </a:rPr>
              <a:t>A thermal imaging camera can be used to detect a dog’s stifle temperature from multiple views.</a:t>
            </a:r>
            <a:endParaRPr sz="14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14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r>
              <a:rPr lang="en" sz="1400">
                <a:solidFill>
                  <a:srgbClr val="FFFFFF"/>
                </a:solidFill>
                <a:latin typeface="Times New Roman"/>
                <a:ea typeface="Times New Roman"/>
                <a:cs typeface="Times New Roman"/>
                <a:sym typeface="Times New Roman"/>
              </a:rPr>
              <a:t>• There is no statistically significant evidence that this technology can differentiate between injured and uninjured stifles in this cohort of dogs. </a:t>
            </a:r>
            <a:endParaRPr sz="14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14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r>
              <a:rPr lang="en" sz="1400">
                <a:solidFill>
                  <a:srgbClr val="FFFFFF"/>
                </a:solidFill>
                <a:latin typeface="Times New Roman"/>
                <a:ea typeface="Times New Roman"/>
                <a:cs typeface="Times New Roman"/>
                <a:sym typeface="Times New Roman"/>
              </a:rPr>
              <a:t>•There was a more reliable temperature difference between affected and unaffected stifles in dogs when the subjects were not on anti-inflammatories. </a:t>
            </a:r>
            <a:endParaRPr sz="14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14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r>
              <a:rPr lang="en" sz="1400">
                <a:solidFill>
                  <a:srgbClr val="FFFFFF"/>
                </a:solidFill>
                <a:latin typeface="Times New Roman"/>
                <a:ea typeface="Times New Roman"/>
                <a:cs typeface="Times New Roman"/>
                <a:sym typeface="Times New Roman"/>
              </a:rPr>
              <a:t>•This data strongly supports the null hypothesis.</a:t>
            </a:r>
            <a:endParaRPr sz="14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14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r>
              <a:rPr lang="en" sz="1400">
                <a:solidFill>
                  <a:srgbClr val="FFFFFF"/>
                </a:solidFill>
                <a:latin typeface="Times New Roman"/>
                <a:ea typeface="Times New Roman"/>
                <a:cs typeface="Times New Roman"/>
                <a:sym typeface="Times New Roman"/>
              </a:rPr>
              <a:t>•Based on this study, the use of a FLIR thermal imaging camera should not be relied upon to make the diagnosis of a cranial cruciate ligament rupture in dogs.   </a:t>
            </a:r>
            <a:endParaRPr sz="14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1400">
              <a:solidFill>
                <a:srgbClr val="FFFFFF"/>
              </a:solidFill>
              <a:latin typeface="Times New Roman"/>
              <a:ea typeface="Times New Roman"/>
              <a:cs typeface="Times New Roman"/>
              <a:sym typeface="Times New Roman"/>
            </a:endParaRPr>
          </a:p>
          <a:p>
            <a:pPr marL="0" lvl="0" indent="0" algn="l" rtl="0">
              <a:spcBef>
                <a:spcPts val="0"/>
              </a:spcBef>
              <a:spcAft>
                <a:spcPts val="1600"/>
              </a:spcAft>
              <a:buNone/>
            </a:pPr>
            <a:endParaRPr sz="1200">
              <a:latin typeface="Times New Roman"/>
              <a:ea typeface="Times New Roman"/>
              <a:cs typeface="Times New Roman"/>
              <a:sym typeface="Times New Roman"/>
            </a:endParaRPr>
          </a:p>
        </p:txBody>
      </p:sp>
      <p:pic>
        <p:nvPicPr>
          <p:cNvPr id="2" name="Audio 1">
            <a:hlinkClick r:id="" action="ppaction://media"/>
            <a:extLst>
              <a:ext uri="{FF2B5EF4-FFF2-40B4-BE49-F238E27FC236}">
                <a16:creationId xmlns:a16="http://schemas.microsoft.com/office/drawing/2014/main" id="{E22EF09F-5078-3D4B-BEF8-D2CF9992EA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951"/>
    </mc:Choice>
    <mc:Fallback xmlns="">
      <p:transition spd="slow" advTm="7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Future studies</a:t>
            </a:r>
            <a:endParaRPr/>
          </a:p>
        </p:txBody>
      </p:sp>
      <p:sp>
        <p:nvSpPr>
          <p:cNvPr id="129" name="Google Shape;129;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Font typeface="Times New Roman"/>
              <a:buChar char="●"/>
            </a:pPr>
            <a:r>
              <a:rPr lang="en" sz="1400">
                <a:solidFill>
                  <a:srgbClr val="FFFFFF"/>
                </a:solidFill>
                <a:latin typeface="Times New Roman"/>
                <a:ea typeface="Times New Roman"/>
                <a:cs typeface="Times New Roman"/>
                <a:sym typeface="Times New Roman"/>
              </a:rPr>
              <a:t>Measurement of carpal or tarsal injuries since these joints are closer to the surface of the skin and could possibly improve thermal imaging accuracy. </a:t>
            </a:r>
            <a:endParaRPr sz="1400">
              <a:solidFill>
                <a:srgbClr val="FFFFFF"/>
              </a:solidFill>
              <a:latin typeface="Times New Roman"/>
              <a:ea typeface="Times New Roman"/>
              <a:cs typeface="Times New Roman"/>
              <a:sym typeface="Times New Roman"/>
            </a:endParaRPr>
          </a:p>
          <a:p>
            <a:pPr marL="457200" lvl="0" indent="0" algn="l" rtl="0">
              <a:spcBef>
                <a:spcPts val="0"/>
              </a:spcBef>
              <a:spcAft>
                <a:spcPts val="0"/>
              </a:spcAft>
              <a:buNone/>
            </a:pPr>
            <a:endParaRPr sz="1400">
              <a:solidFill>
                <a:srgbClr val="FFFFFF"/>
              </a:solidFill>
              <a:latin typeface="Times New Roman"/>
              <a:ea typeface="Times New Roman"/>
              <a:cs typeface="Times New Roman"/>
              <a:sym typeface="Times New Roman"/>
            </a:endParaRPr>
          </a:p>
          <a:p>
            <a:pPr marL="457200" lvl="0" indent="-317500" algn="l" rtl="0">
              <a:spcBef>
                <a:spcPts val="0"/>
              </a:spcBef>
              <a:spcAft>
                <a:spcPts val="0"/>
              </a:spcAft>
              <a:buClr>
                <a:srgbClr val="FFFFFF"/>
              </a:buClr>
              <a:buSzPts val="1400"/>
              <a:buFont typeface="Times New Roman"/>
              <a:buChar char="●"/>
            </a:pPr>
            <a:r>
              <a:rPr lang="en" sz="1400">
                <a:solidFill>
                  <a:srgbClr val="FFFFFF"/>
                </a:solidFill>
                <a:latin typeface="Times New Roman"/>
                <a:ea typeface="Times New Roman"/>
                <a:cs typeface="Times New Roman"/>
                <a:sym typeface="Times New Roman"/>
              </a:rPr>
              <a:t>A larger group of stifle joints in dogs that are not being treated with anti-inflammatories may improve the ability of this technology to detect injuries. </a:t>
            </a:r>
            <a:endParaRPr sz="1400">
              <a:solidFill>
                <a:srgbClr val="FFFFFF"/>
              </a:solidFill>
              <a:latin typeface="Times New Roman"/>
              <a:ea typeface="Times New Roman"/>
              <a:cs typeface="Times New Roman"/>
              <a:sym typeface="Times New Roman"/>
            </a:endParaRPr>
          </a:p>
          <a:p>
            <a:pPr marL="457200" lvl="0" indent="0" algn="l" rtl="0">
              <a:spcBef>
                <a:spcPts val="0"/>
              </a:spcBef>
              <a:spcAft>
                <a:spcPts val="0"/>
              </a:spcAft>
              <a:buNone/>
            </a:pPr>
            <a:endParaRPr sz="1400">
              <a:solidFill>
                <a:srgbClr val="FFFFFF"/>
              </a:solidFill>
              <a:latin typeface="Times New Roman"/>
              <a:ea typeface="Times New Roman"/>
              <a:cs typeface="Times New Roman"/>
              <a:sym typeface="Times New Roman"/>
            </a:endParaRPr>
          </a:p>
          <a:p>
            <a:pPr marL="457200" lvl="0" indent="-317500" algn="l" rtl="0">
              <a:spcBef>
                <a:spcPts val="0"/>
              </a:spcBef>
              <a:spcAft>
                <a:spcPts val="0"/>
              </a:spcAft>
              <a:buClr>
                <a:srgbClr val="FFFFFF"/>
              </a:buClr>
              <a:buSzPts val="1400"/>
              <a:buFont typeface="Times New Roman"/>
              <a:buChar char="●"/>
            </a:pPr>
            <a:r>
              <a:rPr lang="en" sz="1400">
                <a:solidFill>
                  <a:srgbClr val="FFFFFF"/>
                </a:solidFill>
                <a:latin typeface="Times New Roman"/>
                <a:ea typeface="Times New Roman"/>
                <a:cs typeface="Times New Roman"/>
                <a:sym typeface="Times New Roman"/>
              </a:rPr>
              <a:t>The use of a thermal imaging camera to assess cranial cruciate ligament ruptures in humans could further the research to see if this technology is more accurate in species without fur. </a:t>
            </a:r>
            <a:endParaRPr sz="14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1400">
              <a:solidFill>
                <a:srgbClr val="FFFFFF"/>
              </a:solidFill>
              <a:latin typeface="Calibri"/>
              <a:ea typeface="Calibri"/>
              <a:cs typeface="Calibri"/>
              <a:sym typeface="Calibri"/>
            </a:endParaRPr>
          </a:p>
          <a:p>
            <a:pPr marL="0" lvl="0" indent="0" algn="l" rtl="0">
              <a:spcBef>
                <a:spcPts val="0"/>
              </a:spcBef>
              <a:spcAft>
                <a:spcPts val="1600"/>
              </a:spcAft>
              <a:buNone/>
            </a:pPr>
            <a:endParaRPr sz="1200">
              <a:solidFill>
                <a:srgbClr val="FFFFFF"/>
              </a:solidFill>
            </a:endParaRPr>
          </a:p>
        </p:txBody>
      </p:sp>
      <p:pic>
        <p:nvPicPr>
          <p:cNvPr id="130" name="Google Shape;130;p24"/>
          <p:cNvPicPr preferRelativeResize="0"/>
          <p:nvPr/>
        </p:nvPicPr>
        <p:blipFill>
          <a:blip r:embed="rId5">
            <a:alphaModFix/>
          </a:blip>
          <a:stretch>
            <a:fillRect/>
          </a:stretch>
        </p:blipFill>
        <p:spPr>
          <a:xfrm>
            <a:off x="3424400" y="3402475"/>
            <a:ext cx="1991050" cy="1655051"/>
          </a:xfrm>
          <a:prstGeom prst="rect">
            <a:avLst/>
          </a:prstGeom>
          <a:noFill/>
          <a:ln>
            <a:noFill/>
          </a:ln>
        </p:spPr>
      </p:pic>
      <p:pic>
        <p:nvPicPr>
          <p:cNvPr id="2" name="Audio 1">
            <a:hlinkClick r:id="" action="ppaction://media"/>
            <a:extLst>
              <a:ext uri="{FF2B5EF4-FFF2-40B4-BE49-F238E27FC236}">
                <a16:creationId xmlns:a16="http://schemas.microsoft.com/office/drawing/2014/main" id="{9F6B09D0-B666-694B-922E-FFA72DFD7A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Acknowledgements</a:t>
            </a:r>
            <a:endParaRPr>
              <a:solidFill>
                <a:srgbClr val="FFFFFF"/>
              </a:solidFill>
            </a:endParaRPr>
          </a:p>
        </p:txBody>
      </p:sp>
      <p:sp>
        <p:nvSpPr>
          <p:cNvPr id="136" name="Google Shape;136;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FFFFFF"/>
                </a:solidFill>
                <a:latin typeface="Calibri"/>
                <a:ea typeface="Calibri"/>
                <a:cs typeface="Calibri"/>
                <a:sym typeface="Calibri"/>
              </a:rPr>
              <a:t>I</a:t>
            </a:r>
            <a:r>
              <a:rPr lang="en" sz="1400">
                <a:solidFill>
                  <a:srgbClr val="FFFFFF"/>
                </a:solidFill>
                <a:latin typeface="Times New Roman"/>
                <a:ea typeface="Times New Roman"/>
                <a:cs typeface="Times New Roman"/>
                <a:sym typeface="Times New Roman"/>
              </a:rPr>
              <a:t> would like to thank Dr. Josephine Blaha and Dr. Garrett Davis for their tremendous advice and guidance throughout this project. This study would not have been possible without their help. </a:t>
            </a:r>
            <a:endParaRPr sz="1400">
              <a:solidFill>
                <a:srgbClr val="FFFFFF"/>
              </a:solidFill>
              <a:latin typeface="Times New Roman"/>
              <a:ea typeface="Times New Roman"/>
              <a:cs typeface="Times New Roman"/>
              <a:sym typeface="Times New Roman"/>
            </a:endParaRPr>
          </a:p>
          <a:p>
            <a:pPr marL="0" lvl="0" indent="0" algn="l" rtl="0">
              <a:spcBef>
                <a:spcPts val="0"/>
              </a:spcBef>
              <a:spcAft>
                <a:spcPts val="1600"/>
              </a:spcAft>
              <a:buNone/>
            </a:pPr>
            <a:endParaRPr sz="1400">
              <a:solidFill>
                <a:srgbClr val="FFFFFF"/>
              </a:solidFill>
              <a:latin typeface="Times New Roman"/>
              <a:ea typeface="Times New Roman"/>
              <a:cs typeface="Times New Roman"/>
              <a:sym typeface="Times New Roman"/>
            </a:endParaRPr>
          </a:p>
        </p:txBody>
      </p:sp>
      <p:pic>
        <p:nvPicPr>
          <p:cNvPr id="137" name="Google Shape;137;p25"/>
          <p:cNvPicPr preferRelativeResize="0"/>
          <p:nvPr/>
        </p:nvPicPr>
        <p:blipFill>
          <a:blip r:embed="rId5">
            <a:alphaModFix/>
          </a:blip>
          <a:stretch>
            <a:fillRect/>
          </a:stretch>
        </p:blipFill>
        <p:spPr>
          <a:xfrm>
            <a:off x="2523490" y="1790575"/>
            <a:ext cx="4097009" cy="3266925"/>
          </a:xfrm>
          <a:prstGeom prst="rect">
            <a:avLst/>
          </a:prstGeom>
          <a:noFill/>
          <a:ln>
            <a:noFill/>
          </a:ln>
        </p:spPr>
      </p:pic>
      <p:pic>
        <p:nvPicPr>
          <p:cNvPr id="2" name="Audio 1">
            <a:hlinkClick r:id="" action="ppaction://media"/>
            <a:extLst>
              <a:ext uri="{FF2B5EF4-FFF2-40B4-BE49-F238E27FC236}">
                <a16:creationId xmlns:a16="http://schemas.microsoft.com/office/drawing/2014/main" id="{F51BC302-E9C6-5248-B458-AFDCF3D439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417"/>
    </mc:Choice>
    <mc:Fallback xmlns="">
      <p:transition spd="slow" advTm="26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dirty="0">
                <a:solidFill>
                  <a:srgbClr val="FFFFFF"/>
                </a:solidFill>
              </a:rPr>
              <a:t>Bibliography</a:t>
            </a:r>
            <a:endParaRPr dirty="0">
              <a:solidFill>
                <a:srgbClr val="FFFFFF"/>
              </a:solidFill>
            </a:endParaRPr>
          </a:p>
          <a:p>
            <a:pPr marL="0" lvl="0" indent="0" algn="l" rtl="0">
              <a:spcBef>
                <a:spcPts val="0"/>
              </a:spcBef>
              <a:spcAft>
                <a:spcPts val="0"/>
              </a:spcAft>
              <a:buNone/>
            </a:pPr>
            <a:endParaRPr dirty="0"/>
          </a:p>
        </p:txBody>
      </p:sp>
      <p:sp>
        <p:nvSpPr>
          <p:cNvPr id="143" name="Google Shape;143;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800" dirty="0" err="1">
                <a:solidFill>
                  <a:schemeClr val="tx1"/>
                </a:solidFill>
                <a:latin typeface="Times New Roman"/>
                <a:ea typeface="Times New Roman"/>
                <a:cs typeface="Times New Roman"/>
                <a:sym typeface="Times New Roman"/>
              </a:rPr>
              <a:t>Westerman</a:t>
            </a:r>
            <a:r>
              <a:rPr lang="en" sz="800" dirty="0">
                <a:solidFill>
                  <a:schemeClr val="tx1"/>
                </a:solidFill>
                <a:latin typeface="Times New Roman"/>
                <a:ea typeface="Times New Roman"/>
                <a:cs typeface="Times New Roman"/>
                <a:sym typeface="Times New Roman"/>
              </a:rPr>
              <a:t>, S. et. all (2013). Effects of infrared camera angle and distance on measurement and reproducibility of </a:t>
            </a:r>
            <a:r>
              <a:rPr lang="en" sz="800" dirty="0" err="1">
                <a:solidFill>
                  <a:schemeClr val="tx1"/>
                </a:solidFill>
                <a:latin typeface="Times New Roman"/>
                <a:ea typeface="Times New Roman"/>
                <a:cs typeface="Times New Roman"/>
                <a:sym typeface="Times New Roman"/>
              </a:rPr>
              <a:t>thermographically</a:t>
            </a:r>
            <a:r>
              <a:rPr lang="en" sz="800" dirty="0">
                <a:solidFill>
                  <a:schemeClr val="tx1"/>
                </a:solidFill>
                <a:latin typeface="Times New Roman"/>
                <a:ea typeface="Times New Roman"/>
                <a:cs typeface="Times New Roman"/>
                <a:sym typeface="Times New Roman"/>
              </a:rPr>
              <a:t> determined temperatures of the distolateral aspects of the forelimbs in horses. Retrieved September 10, 2019 from</a:t>
            </a:r>
            <a:r>
              <a:rPr lang="en" sz="800" dirty="0">
                <a:solidFill>
                  <a:schemeClr val="tx1"/>
                </a:solidFill>
                <a:uFill>
                  <a:noFill/>
                </a:u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 </a:t>
            </a:r>
            <a:r>
              <a:rPr lang="en" sz="800" u="sng" dirty="0">
                <a:solidFill>
                  <a:schemeClr val="tx1"/>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https://avmajournals.avma.org /doi/abs /10.2460/javma.242.3.388</a:t>
            </a:r>
            <a:r>
              <a:rPr lang="en" sz="800" dirty="0">
                <a:solidFill>
                  <a:schemeClr val="tx1"/>
                </a:solidFill>
                <a:latin typeface="Times New Roman"/>
                <a:ea typeface="Times New Roman"/>
                <a:cs typeface="Times New Roman"/>
                <a:sym typeface="Times New Roman"/>
              </a:rPr>
              <a:t> </a:t>
            </a:r>
            <a:endParaRPr sz="800" dirty="0">
              <a:solidFill>
                <a:schemeClr val="tx1"/>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endParaRPr sz="800" dirty="0">
              <a:solidFill>
                <a:schemeClr val="tx1"/>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r>
              <a:rPr lang="en" sz="800" dirty="0" err="1">
                <a:solidFill>
                  <a:schemeClr val="tx1"/>
                </a:solidFill>
                <a:latin typeface="Times New Roman"/>
                <a:ea typeface="Times New Roman"/>
                <a:cs typeface="Times New Roman"/>
                <a:sym typeface="Times New Roman"/>
              </a:rPr>
              <a:t>Seuser</a:t>
            </a:r>
            <a:r>
              <a:rPr lang="en" sz="800" dirty="0">
                <a:solidFill>
                  <a:schemeClr val="tx1"/>
                </a:solidFill>
                <a:latin typeface="Times New Roman"/>
                <a:ea typeface="Times New Roman"/>
                <a:cs typeface="Times New Roman"/>
                <a:sym typeface="Times New Roman"/>
              </a:rPr>
              <a:t>, A., &amp; Karin </a:t>
            </a:r>
            <a:r>
              <a:rPr lang="en" sz="800" dirty="0" err="1">
                <a:solidFill>
                  <a:schemeClr val="tx1"/>
                </a:solidFill>
                <a:latin typeface="Times New Roman"/>
                <a:ea typeface="Times New Roman"/>
                <a:cs typeface="Times New Roman"/>
                <a:sym typeface="Times New Roman"/>
              </a:rPr>
              <a:t>Kurnik</a:t>
            </a:r>
            <a:r>
              <a:rPr lang="en" sz="800" dirty="0">
                <a:solidFill>
                  <a:schemeClr val="tx1"/>
                </a:solidFill>
                <a:latin typeface="Times New Roman"/>
                <a:ea typeface="Times New Roman"/>
                <a:cs typeface="Times New Roman"/>
                <a:sym typeface="Times New Roman"/>
              </a:rPr>
              <a:t>, A.-K. M. (2018). [PDF] Infrared Thermography as a  Non-Invasive Tool to Explore Differences in the Musculoskeletal System of Children </a:t>
            </a:r>
            <a:endParaRPr sz="800" dirty="0">
              <a:solidFill>
                <a:schemeClr val="tx1"/>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r>
              <a:rPr lang="en" sz="800" dirty="0">
                <a:solidFill>
                  <a:schemeClr val="tx1"/>
                </a:solidFill>
                <a:latin typeface="Times New Roman"/>
                <a:ea typeface="Times New Roman"/>
                <a:cs typeface="Times New Roman"/>
                <a:sym typeface="Times New Roman"/>
              </a:rPr>
              <a:t>with Hemophilia Compared to an Age-Matched Healthy Group - Semantic Scholar. Retrieved September 6, 2019  from</a:t>
            </a:r>
            <a:r>
              <a:rPr lang="en" sz="800" dirty="0">
                <a:solidFill>
                  <a:schemeClr val="tx1"/>
                </a:solidFill>
                <a:uFill>
                  <a:noFill/>
                </a:u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 </a:t>
            </a:r>
            <a:r>
              <a:rPr lang="en" sz="800" u="sng" dirty="0">
                <a:solidFill>
                  <a:schemeClr val="tx1"/>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https://www.semanticscholar.org/paper/Infrared-Thermography-as-</a:t>
            </a:r>
            <a:r>
              <a:rPr lang="en" sz="800" u="sng" dirty="0">
                <a:solidFill>
                  <a:schemeClr val="tx1"/>
                </a:solidFill>
                <a:latin typeface="Times New Roman"/>
                <a:ea typeface="Times New Roman"/>
                <a:cs typeface="Times New Roman"/>
                <a:sym typeface="Times New Roman"/>
              </a:rPr>
              <a:t>a-Non-Invasive-Tool-to-in-Seuser-Kurnik/fa7d98dec417a55506fa56c1ced5a1c044d28487</a:t>
            </a:r>
            <a:endParaRPr sz="800" u="sng" dirty="0">
              <a:solidFill>
                <a:schemeClr val="tx1"/>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endParaRPr sz="800" dirty="0">
              <a:solidFill>
                <a:schemeClr val="tx1"/>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r>
              <a:rPr lang="en" sz="800" dirty="0" err="1">
                <a:solidFill>
                  <a:schemeClr val="tx1"/>
                </a:solidFill>
                <a:latin typeface="Times New Roman"/>
                <a:ea typeface="Times New Roman"/>
                <a:cs typeface="Times New Roman"/>
                <a:sym typeface="Times New Roman"/>
              </a:rPr>
              <a:t>Pavelski</a:t>
            </a:r>
            <a:r>
              <a:rPr lang="en" sz="800" dirty="0">
                <a:solidFill>
                  <a:schemeClr val="tx1"/>
                </a:solidFill>
                <a:latin typeface="Times New Roman"/>
                <a:ea typeface="Times New Roman"/>
                <a:cs typeface="Times New Roman"/>
                <a:sym typeface="Times New Roman"/>
              </a:rPr>
              <a:t>, </a:t>
            </a:r>
            <a:r>
              <a:rPr lang="en" sz="800" dirty="0" err="1">
                <a:solidFill>
                  <a:schemeClr val="tx1"/>
                </a:solidFill>
                <a:latin typeface="Times New Roman"/>
                <a:ea typeface="Times New Roman"/>
                <a:cs typeface="Times New Roman"/>
                <a:sym typeface="Times New Roman"/>
              </a:rPr>
              <a:t>Basten</a:t>
            </a:r>
            <a:r>
              <a:rPr lang="en" sz="800" dirty="0">
                <a:solidFill>
                  <a:schemeClr val="tx1"/>
                </a:solidFill>
                <a:latin typeface="Times New Roman"/>
                <a:ea typeface="Times New Roman"/>
                <a:cs typeface="Times New Roman"/>
                <a:sym typeface="Times New Roman"/>
              </a:rPr>
              <a:t>, Silva, M. da, </a:t>
            </a:r>
            <a:r>
              <a:rPr lang="en" sz="800" dirty="0" err="1">
                <a:solidFill>
                  <a:schemeClr val="tx1"/>
                </a:solidFill>
                <a:latin typeface="Times New Roman"/>
                <a:ea typeface="Times New Roman"/>
                <a:cs typeface="Times New Roman"/>
                <a:sym typeface="Times New Roman"/>
              </a:rPr>
              <a:t>Eduarda</a:t>
            </a:r>
            <a:r>
              <a:rPr lang="en" sz="800" dirty="0">
                <a:solidFill>
                  <a:schemeClr val="tx1"/>
                </a:solidFill>
                <a:latin typeface="Times New Roman"/>
                <a:ea typeface="Times New Roman"/>
                <a:cs typeface="Times New Roman"/>
                <a:sym typeface="Times New Roman"/>
              </a:rPr>
              <a:t>, Dornbusch, &amp; </a:t>
            </a:r>
            <a:r>
              <a:rPr lang="en" sz="800" dirty="0" err="1">
                <a:solidFill>
                  <a:schemeClr val="tx1"/>
                </a:solidFill>
                <a:latin typeface="Times New Roman"/>
                <a:ea typeface="Times New Roman"/>
                <a:cs typeface="Times New Roman"/>
                <a:sym typeface="Times New Roman"/>
              </a:rPr>
              <a:t>Triches</a:t>
            </a:r>
            <a:r>
              <a:rPr lang="en" sz="800" dirty="0">
                <a:solidFill>
                  <a:schemeClr val="tx1"/>
                </a:solidFill>
                <a:latin typeface="Times New Roman"/>
                <a:ea typeface="Times New Roman"/>
                <a:cs typeface="Times New Roman"/>
                <a:sym typeface="Times New Roman"/>
              </a:rPr>
              <a:t>, P. (2015). Infrared thermography evaluation from the back region of healthy horses in controlled temperature room. </a:t>
            </a:r>
            <a:endParaRPr sz="800" dirty="0">
              <a:solidFill>
                <a:schemeClr val="tx1"/>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r>
              <a:rPr lang="en" sz="800" dirty="0">
                <a:solidFill>
                  <a:schemeClr val="tx1"/>
                </a:solidFill>
                <a:latin typeface="Times New Roman"/>
                <a:ea typeface="Times New Roman"/>
                <a:cs typeface="Times New Roman"/>
                <a:sym typeface="Times New Roman"/>
              </a:rPr>
              <a:t>Retrieved September 14 2019 from</a:t>
            </a:r>
            <a:r>
              <a:rPr lang="en" sz="800" dirty="0">
                <a:solidFill>
                  <a:schemeClr val="tx1"/>
                </a:solidFill>
                <a:uFill>
                  <a:noFill/>
                </a:u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 </a:t>
            </a:r>
            <a:r>
              <a:rPr lang="en" sz="800" u="sng" dirty="0">
                <a:solidFill>
                  <a:schemeClr val="tx1"/>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http://</a:t>
            </a:r>
            <a:r>
              <a:rPr lang="en" sz="800" u="sng" dirty="0" err="1">
                <a:solidFill>
                  <a:schemeClr val="tx1"/>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ww</a:t>
            </a:r>
            <a:r>
              <a:rPr lang="en" sz="800" u="sng" dirty="0" err="1">
                <a:solidFill>
                  <a:schemeClr val="tx1"/>
                </a:solidFill>
                <a:latin typeface="Times New Roman"/>
                <a:ea typeface="Times New Roman"/>
                <a:cs typeface="Times New Roman"/>
                <a:sym typeface="Times New Roman"/>
              </a:rPr>
              <a:t>w.scielo.br</a:t>
            </a:r>
            <a:r>
              <a:rPr lang="en" sz="800" u="sng" dirty="0">
                <a:solidFill>
                  <a:schemeClr val="tx1"/>
                </a:solidFill>
                <a:latin typeface="Times New Roman"/>
                <a:ea typeface="Times New Roman"/>
                <a:cs typeface="Times New Roman"/>
                <a:sym typeface="Times New Roman"/>
              </a:rPr>
              <a:t>/</a:t>
            </a:r>
            <a:r>
              <a:rPr lang="en" sz="800" u="sng" dirty="0" err="1">
                <a:solidFill>
                  <a:schemeClr val="tx1"/>
                </a:solidFill>
                <a:latin typeface="Times New Roman"/>
                <a:ea typeface="Times New Roman"/>
                <a:cs typeface="Times New Roman"/>
                <a:sym typeface="Times New Roman"/>
              </a:rPr>
              <a:t>scielo.php?script.pt</a:t>
            </a:r>
            <a:r>
              <a:rPr lang="en" sz="800" u="sng" dirty="0">
                <a:solidFill>
                  <a:schemeClr val="tx1"/>
                </a:solidFill>
                <a:latin typeface="Times New Roman"/>
                <a:ea typeface="Times New Roman"/>
                <a:cs typeface="Times New Roman"/>
                <a:sym typeface="Times New Roman"/>
              </a:rPr>
              <a:t>=</a:t>
            </a:r>
            <a:r>
              <a:rPr lang="en" sz="800" u="sng" dirty="0" err="1">
                <a:solidFill>
                  <a:schemeClr val="tx1"/>
                </a:solidFill>
                <a:latin typeface="Times New Roman"/>
                <a:ea typeface="Times New Roman"/>
                <a:cs typeface="Times New Roman"/>
                <a:sym typeface="Times New Roman"/>
              </a:rPr>
              <a:t>sciarttext</a:t>
            </a:r>
            <a:r>
              <a:rPr lang="en" sz="800" u="sng" dirty="0">
                <a:solidFill>
                  <a:schemeClr val="tx1"/>
                </a:solidFill>
                <a:latin typeface="Times New Roman"/>
                <a:ea typeface="Times New Roman"/>
                <a:cs typeface="Times New Roman"/>
                <a:sym typeface="Times New Roman"/>
              </a:rPr>
              <a:t>&amp; </a:t>
            </a:r>
            <a:r>
              <a:rPr lang="en" sz="800" u="sng" dirty="0" err="1">
                <a:solidFill>
                  <a:schemeClr val="tx1"/>
                </a:solidFill>
                <a:latin typeface="Times New Roman"/>
                <a:ea typeface="Times New Roman"/>
                <a:cs typeface="Times New Roman"/>
                <a:sym typeface="Times New Roman"/>
              </a:rPr>
              <a:t>pid</a:t>
            </a:r>
            <a:r>
              <a:rPr lang="en" sz="800" u="sng" dirty="0">
                <a:solidFill>
                  <a:schemeClr val="tx1"/>
                </a:solidFill>
                <a:latin typeface="Times New Roman"/>
                <a:ea typeface="Times New Roman"/>
                <a:cs typeface="Times New Roman"/>
                <a:sym typeface="Times New Roman"/>
              </a:rPr>
              <a:t>=S 0103-84782015000701274</a:t>
            </a:r>
            <a:endParaRPr sz="800" u="sng" dirty="0">
              <a:solidFill>
                <a:schemeClr val="tx1"/>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endParaRPr sz="800" dirty="0">
              <a:solidFill>
                <a:schemeClr val="tx1"/>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r>
              <a:rPr lang="en" sz="800" dirty="0" err="1">
                <a:solidFill>
                  <a:schemeClr val="tx1"/>
                </a:solidFill>
                <a:latin typeface="Times New Roman"/>
                <a:ea typeface="Times New Roman"/>
                <a:cs typeface="Times New Roman"/>
                <a:sym typeface="Times New Roman"/>
              </a:rPr>
              <a:t>Sanchis</a:t>
            </a:r>
            <a:r>
              <a:rPr lang="en" sz="800" dirty="0">
                <a:solidFill>
                  <a:schemeClr val="tx1"/>
                </a:solidFill>
                <a:latin typeface="Times New Roman"/>
                <a:ea typeface="Times New Roman"/>
                <a:cs typeface="Times New Roman"/>
                <a:sym typeface="Times New Roman"/>
              </a:rPr>
              <a:t>-Sánchez, Enrique et. all (2014). Infrared Thermal Imaging in the Diagnosis of Musculoskeletal Injuries: A Systematic Review and Meta-Analysis : American Journal of Roentgenology : Vol. 203, No. 4 (AJR). (n.d.). Retrieved September 15 2019 from </a:t>
            </a:r>
            <a:r>
              <a:rPr lang="en" sz="800" u="sng" dirty="0">
                <a:solidFill>
                  <a:schemeClr val="tx1"/>
                </a:solidFill>
                <a:latin typeface="Times New Roman"/>
                <a:ea typeface="Times New Roman"/>
                <a:cs typeface="Times New Roman"/>
                <a:sym typeface="Times New Roman"/>
              </a:rPr>
              <a:t>https://</a:t>
            </a:r>
            <a:r>
              <a:rPr lang="en" sz="800" u="sng" dirty="0" err="1">
                <a:solidFill>
                  <a:schemeClr val="tx1"/>
                </a:solidFill>
                <a:latin typeface="Times New Roman"/>
                <a:ea typeface="Times New Roman"/>
                <a:cs typeface="Times New Roman"/>
                <a:sym typeface="Times New Roman"/>
              </a:rPr>
              <a:t>www.ajronline.org</a:t>
            </a:r>
            <a:r>
              <a:rPr lang="en" sz="800" u="sng" dirty="0">
                <a:solidFill>
                  <a:schemeClr val="tx1"/>
                </a:solidFill>
                <a:latin typeface="Times New Roman"/>
                <a:ea typeface="Times New Roman"/>
                <a:cs typeface="Times New Roman"/>
                <a:sym typeface="Times New Roman"/>
              </a:rPr>
              <a:t>/</a:t>
            </a:r>
            <a:r>
              <a:rPr lang="en" sz="800" u="sng" dirty="0" err="1">
                <a:solidFill>
                  <a:schemeClr val="tx1"/>
                </a:solidFill>
                <a:latin typeface="Times New Roman"/>
                <a:ea typeface="Times New Roman"/>
                <a:cs typeface="Times New Roman"/>
                <a:sym typeface="Times New Roman"/>
              </a:rPr>
              <a:t>doi</a:t>
            </a:r>
            <a:r>
              <a:rPr lang="en" sz="800" u="sng" dirty="0">
                <a:solidFill>
                  <a:schemeClr val="tx1"/>
                </a:solidFill>
                <a:latin typeface="Times New Roman"/>
                <a:ea typeface="Times New Roman"/>
                <a:cs typeface="Times New Roman"/>
                <a:sym typeface="Times New Roman"/>
              </a:rPr>
              <a:t>/10.2214/AJR.13.11716</a:t>
            </a:r>
            <a:endParaRPr sz="800" u="sng" dirty="0">
              <a:solidFill>
                <a:schemeClr val="tx1"/>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r>
              <a:rPr lang="en" sz="800" dirty="0">
                <a:solidFill>
                  <a:schemeClr val="tx1"/>
                </a:solidFill>
                <a:latin typeface="Times New Roman"/>
                <a:ea typeface="Times New Roman"/>
                <a:cs typeface="Times New Roman"/>
                <a:sym typeface="Times New Roman"/>
              </a:rPr>
              <a:t> </a:t>
            </a:r>
            <a:endParaRPr sz="800" dirty="0">
              <a:solidFill>
                <a:schemeClr val="tx1"/>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r>
              <a:rPr lang="en" sz="800" dirty="0">
                <a:solidFill>
                  <a:schemeClr val="tx1"/>
                </a:solidFill>
                <a:latin typeface="Times New Roman"/>
                <a:ea typeface="Times New Roman"/>
                <a:cs typeface="Times New Roman"/>
                <a:sym typeface="Times New Roman"/>
              </a:rPr>
              <a:t> </a:t>
            </a:r>
            <a:endParaRPr sz="800" dirty="0">
              <a:solidFill>
                <a:schemeClr val="tx1"/>
              </a:solidFill>
              <a:latin typeface="Times New Roman"/>
              <a:ea typeface="Times New Roman"/>
              <a:cs typeface="Times New Roman"/>
              <a:sym typeface="Times New Roman"/>
            </a:endParaRPr>
          </a:p>
          <a:p>
            <a:pPr marL="0" lvl="0" indent="0" algn="l" rtl="0">
              <a:spcBef>
                <a:spcPts val="0"/>
              </a:spcBef>
              <a:spcAft>
                <a:spcPts val="1600"/>
              </a:spcAft>
              <a:buNone/>
            </a:pPr>
            <a:endParaRPr sz="800" dirty="0"/>
          </a:p>
        </p:txBody>
      </p:sp>
      <p:pic>
        <p:nvPicPr>
          <p:cNvPr id="2" name="Audio 1">
            <a:hlinkClick r:id="" action="ppaction://media"/>
            <a:extLst>
              <a:ext uri="{FF2B5EF4-FFF2-40B4-BE49-F238E27FC236}">
                <a16:creationId xmlns:a16="http://schemas.microsoft.com/office/drawing/2014/main" id="{363B9075-E066-D14A-AFE9-087F882678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42"/>
    </mc:Choice>
    <mc:Fallback xmlns="">
      <p:transition spd="slow" advTm="3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Abstract</a:t>
            </a:r>
            <a:endParaRPr/>
          </a:p>
        </p:txBody>
      </p:sp>
      <p:sp>
        <p:nvSpPr>
          <p:cNvPr id="60" name="Google Shape;60;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200000"/>
              </a:lnSpc>
              <a:spcBef>
                <a:spcPts val="600"/>
              </a:spcBef>
              <a:spcAft>
                <a:spcPts val="0"/>
              </a:spcAft>
              <a:buNone/>
            </a:pPr>
            <a:r>
              <a:rPr lang="en" sz="1200">
                <a:solidFill>
                  <a:srgbClr val="FFFFFF"/>
                </a:solidFill>
                <a:latin typeface="Times New Roman"/>
                <a:ea typeface="Times New Roman"/>
                <a:cs typeface="Times New Roman"/>
                <a:sym typeface="Times New Roman"/>
              </a:rPr>
              <a:t>Cranial cruciate ligament ruptures have traditionally been diagnosed with the use of MRI, radiographs, and physical exam findings. Thermal imaging has been used in medicine to diagnose joint inflammation and rheumatoid arthritis in children, foot dermatitis in cattle, and lameness in horses. There are no studies that have been conducted to assess the ability of a thermal imaging camera to diagnose cranial cruciate ligament ruptures in dogs. A thermal imaging camera was used to assess the temperature from four different views in a stifle with a cranial cruciate ligament rupture and the opposite healthy stifle in the same dog. Data from fifty patients was collected at the Red Bank Veterinary Hospital with the FLIR thermal imaging camera. An unpaired student’s t-test was used to determine statistical significance between groups. There were no statistically significant differences between affected and unaffected stifles, thus proving the null hypothesis. Future studies could include the measurement of carpal or tarsal injuries since these joints are closer to the surface of the skin and could possibly improve thermal imaging accuracy.</a:t>
            </a:r>
            <a:endParaRPr sz="1200">
              <a:solidFill>
                <a:srgbClr val="FFFFFF"/>
              </a:solidFill>
              <a:latin typeface="Times New Roman"/>
              <a:ea typeface="Times New Roman"/>
              <a:cs typeface="Times New Roman"/>
              <a:sym typeface="Times New Roman"/>
            </a:endParaRPr>
          </a:p>
          <a:p>
            <a:pPr marL="0" lvl="0" indent="0" algn="l" rtl="0">
              <a:lnSpc>
                <a:spcPct val="200000"/>
              </a:lnSpc>
              <a:spcBef>
                <a:spcPts val="60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2" name="Audio 1">
            <a:hlinkClick r:id="" action="ppaction://media"/>
            <a:extLst>
              <a:ext uri="{FF2B5EF4-FFF2-40B4-BE49-F238E27FC236}">
                <a16:creationId xmlns:a16="http://schemas.microsoft.com/office/drawing/2014/main" id="{D8A86830-845D-6640-A5B6-728FE22EA3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862"/>
    </mc:Choice>
    <mc:Fallback xmlns="">
      <p:transition spd="slow" advTm="74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a:t>
            </a:r>
            <a:endParaRPr/>
          </a:p>
        </p:txBody>
      </p:sp>
      <p:sp>
        <p:nvSpPr>
          <p:cNvPr id="66" name="Google Shape;66;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lnSpc>
                <a:spcPct val="200000"/>
              </a:lnSpc>
              <a:spcBef>
                <a:spcPts val="0"/>
              </a:spcBef>
              <a:spcAft>
                <a:spcPts val="0"/>
              </a:spcAft>
              <a:buClr>
                <a:srgbClr val="FFFFFF"/>
              </a:buClr>
              <a:buSzPts val="1400"/>
              <a:buChar char="●"/>
            </a:pPr>
            <a:r>
              <a:rPr lang="en" sz="1200">
                <a:solidFill>
                  <a:srgbClr val="FFFFFF"/>
                </a:solidFill>
                <a:latin typeface="Times New Roman"/>
                <a:ea typeface="Times New Roman"/>
                <a:cs typeface="Times New Roman"/>
                <a:sym typeface="Times New Roman"/>
              </a:rPr>
              <a:t>Veterinary medicine poses unique challenges in the diagnosis of orthopedic diseases in many types of animals.</a:t>
            </a:r>
            <a:endParaRPr sz="1200">
              <a:solidFill>
                <a:srgbClr val="FFFFFF"/>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Although multiple orthopedic injuries are able to be observed through technologies such as MRI and radiographs, other diagnoses pose difficulties due to characteristics of the animals and the environments in which observation takes place.</a:t>
            </a:r>
            <a:endParaRPr sz="1200">
              <a:solidFill>
                <a:srgbClr val="FFFFFF"/>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Thermal imaging has gained popularity throughout the medical community for the relatively simple and convenient diagnosis that the technology provides.</a:t>
            </a:r>
            <a:endParaRPr sz="1200">
              <a:solidFill>
                <a:srgbClr val="FFFFFF"/>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In this study, a large group of dogs were examined to determine if this technology had the ability to predict which stifle was affected in a given patient.</a:t>
            </a:r>
            <a:endParaRPr sz="1200">
              <a:solidFill>
                <a:srgbClr val="FFFFFF"/>
              </a:solidFill>
              <a:latin typeface="Times New Roman"/>
              <a:ea typeface="Times New Roman"/>
              <a:cs typeface="Times New Roman"/>
              <a:sym typeface="Times New Roman"/>
            </a:endParaRPr>
          </a:p>
        </p:txBody>
      </p:sp>
      <p:pic>
        <p:nvPicPr>
          <p:cNvPr id="67" name="Google Shape;67;p15"/>
          <p:cNvPicPr preferRelativeResize="0"/>
          <p:nvPr/>
        </p:nvPicPr>
        <p:blipFill>
          <a:blip r:embed="rId5">
            <a:alphaModFix/>
          </a:blip>
          <a:stretch>
            <a:fillRect/>
          </a:stretch>
        </p:blipFill>
        <p:spPr>
          <a:xfrm>
            <a:off x="6903425" y="3473675"/>
            <a:ext cx="1798675" cy="1430649"/>
          </a:xfrm>
          <a:prstGeom prst="rect">
            <a:avLst/>
          </a:prstGeom>
          <a:noFill/>
          <a:ln>
            <a:noFill/>
          </a:ln>
        </p:spPr>
      </p:pic>
      <p:pic>
        <p:nvPicPr>
          <p:cNvPr id="2" name="Audio 1">
            <a:hlinkClick r:id="" action="ppaction://media"/>
            <a:extLst>
              <a:ext uri="{FF2B5EF4-FFF2-40B4-BE49-F238E27FC236}">
                <a16:creationId xmlns:a16="http://schemas.microsoft.com/office/drawing/2014/main" id="{55720274-30B1-EB45-BB31-F2C34D60A6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182"/>
    </mc:Choice>
    <mc:Fallback xmlns="">
      <p:transition spd="slow" advTm="17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Hypotheses</a:t>
            </a:r>
            <a:endParaRPr/>
          </a:p>
        </p:txBody>
      </p:sp>
      <p:sp>
        <p:nvSpPr>
          <p:cNvPr id="73" name="Google Shape;7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u="sng">
                <a:solidFill>
                  <a:srgbClr val="FFFFFF"/>
                </a:solidFill>
                <a:latin typeface="Times New Roman"/>
                <a:ea typeface="Times New Roman"/>
                <a:cs typeface="Times New Roman"/>
                <a:sym typeface="Times New Roman"/>
              </a:rPr>
              <a:t>Research Hypothesis</a:t>
            </a:r>
            <a:r>
              <a:rPr lang="en" sz="1400">
                <a:solidFill>
                  <a:srgbClr val="FFFFFF"/>
                </a:solidFill>
                <a:latin typeface="Times New Roman"/>
                <a:ea typeface="Times New Roman"/>
                <a:cs typeface="Times New Roman"/>
                <a:sym typeface="Times New Roman"/>
              </a:rPr>
              <a:t>: </a:t>
            </a:r>
            <a:endParaRPr sz="1400">
              <a:solidFill>
                <a:srgbClr val="FFFFFF"/>
              </a:solidFill>
              <a:latin typeface="Times New Roman"/>
              <a:ea typeface="Times New Roman"/>
              <a:cs typeface="Times New Roman"/>
              <a:sym typeface="Times New Roman"/>
            </a:endParaRPr>
          </a:p>
          <a:p>
            <a:pPr marL="0" lvl="0" indent="0" algn="l" rtl="0">
              <a:spcBef>
                <a:spcPts val="1600"/>
              </a:spcBef>
              <a:spcAft>
                <a:spcPts val="0"/>
              </a:spcAft>
              <a:buNone/>
            </a:pPr>
            <a:r>
              <a:rPr lang="en" sz="1400">
                <a:solidFill>
                  <a:srgbClr val="FFFFFF"/>
                </a:solidFill>
                <a:latin typeface="Times New Roman"/>
                <a:ea typeface="Times New Roman"/>
                <a:cs typeface="Times New Roman"/>
                <a:sym typeface="Times New Roman"/>
              </a:rPr>
              <a:t>Thermal imaging of a dog’s stifle in various angles will be able to detect a temperature difference between the uninjured side and the side with a cranial cruciate ligament rupture.</a:t>
            </a:r>
            <a:endParaRPr/>
          </a:p>
          <a:p>
            <a:pPr marL="0" lvl="0" indent="0" algn="l" rtl="0">
              <a:spcBef>
                <a:spcPts val="1600"/>
              </a:spcBef>
              <a:spcAft>
                <a:spcPts val="0"/>
              </a:spcAft>
              <a:buNone/>
            </a:pPr>
            <a:r>
              <a:rPr lang="en" sz="1400" u="sng">
                <a:solidFill>
                  <a:srgbClr val="FFFFFF"/>
                </a:solidFill>
                <a:latin typeface="Times New Roman"/>
                <a:ea typeface="Times New Roman"/>
                <a:cs typeface="Times New Roman"/>
                <a:sym typeface="Times New Roman"/>
              </a:rPr>
              <a:t>Null Hypothesis</a:t>
            </a:r>
            <a:r>
              <a:rPr lang="en" sz="1400">
                <a:solidFill>
                  <a:srgbClr val="FFFFFF"/>
                </a:solidFill>
                <a:latin typeface="Times New Roman"/>
                <a:ea typeface="Times New Roman"/>
                <a:cs typeface="Times New Roman"/>
                <a:sym typeface="Times New Roman"/>
              </a:rPr>
              <a:t>: </a:t>
            </a:r>
            <a:endParaRPr sz="1400">
              <a:solidFill>
                <a:srgbClr val="FFFFFF"/>
              </a:solidFill>
              <a:latin typeface="Times New Roman"/>
              <a:ea typeface="Times New Roman"/>
              <a:cs typeface="Times New Roman"/>
              <a:sym typeface="Times New Roman"/>
            </a:endParaRPr>
          </a:p>
          <a:p>
            <a:pPr marL="0" lvl="0" indent="0" algn="l" rtl="0">
              <a:spcBef>
                <a:spcPts val="1600"/>
              </a:spcBef>
              <a:spcAft>
                <a:spcPts val="0"/>
              </a:spcAft>
              <a:buNone/>
            </a:pPr>
            <a:r>
              <a:rPr lang="en" sz="1400">
                <a:solidFill>
                  <a:srgbClr val="FFFFFF"/>
                </a:solidFill>
                <a:latin typeface="Times New Roman"/>
                <a:ea typeface="Times New Roman"/>
                <a:cs typeface="Times New Roman"/>
                <a:sym typeface="Times New Roman"/>
              </a:rPr>
              <a:t>Thermal imaging of a dog’s stifle in various angles will not be able to detect a temperature difference between the uninjured side and the side with a cranial cruciate ligament rupture.</a:t>
            </a:r>
            <a:endParaRPr sz="1400">
              <a:solidFill>
                <a:srgbClr val="FFFFFF"/>
              </a:solidFill>
              <a:latin typeface="Times New Roman"/>
              <a:ea typeface="Times New Roman"/>
              <a:cs typeface="Times New Roman"/>
              <a:sym typeface="Times New Roman"/>
            </a:endParaRPr>
          </a:p>
          <a:p>
            <a:pPr marL="0" lvl="0" indent="0" algn="l" rtl="0">
              <a:lnSpc>
                <a:spcPct val="200000"/>
              </a:lnSpc>
              <a:spcBef>
                <a:spcPts val="1600"/>
              </a:spcBef>
              <a:spcAft>
                <a:spcPts val="0"/>
              </a:spcAft>
              <a:buNone/>
            </a:pPr>
            <a:r>
              <a:rPr lang="en" sz="1400">
                <a:solidFill>
                  <a:srgbClr val="FFFFFF"/>
                </a:solidFill>
                <a:latin typeface="Times New Roman"/>
                <a:ea typeface="Times New Roman"/>
                <a:cs typeface="Times New Roman"/>
                <a:sym typeface="Times New Roman"/>
              </a:rPr>
              <a:t> </a:t>
            </a:r>
            <a:endParaRPr sz="1400">
              <a:solidFill>
                <a:srgbClr val="FFFFFF"/>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74" name="Google Shape;74;p16"/>
          <p:cNvPicPr preferRelativeResize="0"/>
          <p:nvPr/>
        </p:nvPicPr>
        <p:blipFill>
          <a:blip r:embed="rId5">
            <a:alphaModFix/>
          </a:blip>
          <a:stretch>
            <a:fillRect/>
          </a:stretch>
        </p:blipFill>
        <p:spPr>
          <a:xfrm>
            <a:off x="6648525" y="3215850"/>
            <a:ext cx="1939024" cy="1735500"/>
          </a:xfrm>
          <a:prstGeom prst="rect">
            <a:avLst/>
          </a:prstGeom>
          <a:noFill/>
          <a:ln>
            <a:noFill/>
          </a:ln>
        </p:spPr>
      </p:pic>
      <p:pic>
        <p:nvPicPr>
          <p:cNvPr id="2" name="Audio 1">
            <a:hlinkClick r:id="" action="ppaction://media"/>
            <a:extLst>
              <a:ext uri="{FF2B5EF4-FFF2-40B4-BE49-F238E27FC236}">
                <a16:creationId xmlns:a16="http://schemas.microsoft.com/office/drawing/2014/main" id="{DCDB5864-EE8B-8341-B58F-D2442AF679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578"/>
    </mc:Choice>
    <mc:Fallback xmlns="">
      <p:transition spd="slow" advTm="2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Materials and Methods</a:t>
            </a:r>
            <a:endParaRPr/>
          </a:p>
        </p:txBody>
      </p:sp>
      <p:sp>
        <p:nvSpPr>
          <p:cNvPr id="80" name="Google Shape;80;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04800" algn="l" rtl="0">
              <a:lnSpc>
                <a:spcPct val="20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Dogs that presented to the Red Bank Veterinary Hospital over an eight-month period were eligible for inclusion in the study. Each dog had to have a confirmed cranial cruciate ligament rupture in one stifle with a completely normal opposite stifle (no palpable effusion, pain, or previous surgical procedures).</a:t>
            </a:r>
            <a:endParaRPr sz="1200">
              <a:solidFill>
                <a:srgbClr val="FFFFFF"/>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Each dog had the lateral, medial, cranial, and caudal views of both stifles taken with a T-620 FLIR thermal imaging camera from a distance of 12-24 inches from the stifle. Using FLIR imaging software, the outline of the stifle joint was identified and the maximum temperature was recorded within this outline.</a:t>
            </a:r>
            <a:endParaRPr sz="1200">
              <a:solidFill>
                <a:srgbClr val="FFFFFF"/>
              </a:solidFill>
              <a:latin typeface="Times New Roman"/>
              <a:ea typeface="Times New Roman"/>
              <a:cs typeface="Times New Roman"/>
              <a:sym typeface="Times New Roman"/>
            </a:endParaRPr>
          </a:p>
        </p:txBody>
      </p:sp>
      <p:pic>
        <p:nvPicPr>
          <p:cNvPr id="81" name="Google Shape;81;p17"/>
          <p:cNvPicPr preferRelativeResize="0"/>
          <p:nvPr/>
        </p:nvPicPr>
        <p:blipFill>
          <a:blip r:embed="rId5">
            <a:alphaModFix/>
          </a:blip>
          <a:stretch>
            <a:fillRect/>
          </a:stretch>
        </p:blipFill>
        <p:spPr>
          <a:xfrm>
            <a:off x="6084831" y="3082028"/>
            <a:ext cx="1898150" cy="1980449"/>
          </a:xfrm>
          <a:prstGeom prst="rect">
            <a:avLst/>
          </a:prstGeom>
          <a:noFill/>
          <a:ln>
            <a:noFill/>
          </a:ln>
        </p:spPr>
      </p:pic>
      <p:pic>
        <p:nvPicPr>
          <p:cNvPr id="2" name="Audio 1">
            <a:hlinkClick r:id="" action="ppaction://media"/>
            <a:extLst>
              <a:ext uri="{FF2B5EF4-FFF2-40B4-BE49-F238E27FC236}">
                <a16:creationId xmlns:a16="http://schemas.microsoft.com/office/drawing/2014/main" id="{5BE73E6D-475C-3841-8D4A-43BD4BDF22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865"/>
    </mc:Choice>
    <mc:Fallback xmlns="">
      <p:transition spd="slow" advTm="61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Materials and Methods</a:t>
            </a:r>
            <a:endParaRPr/>
          </a:p>
        </p:txBody>
      </p:sp>
      <p:sp>
        <p:nvSpPr>
          <p:cNvPr id="87" name="Google Shape;87;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04800" algn="l" rtl="0">
              <a:lnSpc>
                <a:spcPct val="200000"/>
              </a:lnSpc>
              <a:spcBef>
                <a:spcPts val="0"/>
              </a:spcBef>
              <a:spcAft>
                <a:spcPts val="0"/>
              </a:spcAft>
              <a:buClr>
                <a:srgbClr val="FFFFFF"/>
              </a:buClr>
              <a:buSzPts val="1200"/>
              <a:buChar char="●"/>
            </a:pPr>
            <a:r>
              <a:rPr lang="en" sz="1200">
                <a:solidFill>
                  <a:srgbClr val="FFFFFF"/>
                </a:solidFill>
                <a:latin typeface="Times New Roman"/>
                <a:ea typeface="Times New Roman"/>
                <a:cs typeface="Times New Roman"/>
                <a:sym typeface="Times New Roman"/>
              </a:rPr>
              <a:t>Each dog had data recorded which included age, sex, neuter status, temperature, presence of a meniscal tear, complete versus partial ligament rupture, degree of lameness, degree of osteoarthritis, duration of injury, current medications, body condition score, long versus short hair, maximal thigh circumference, and any concurrent disease.</a:t>
            </a:r>
            <a:endParaRPr sz="1200">
              <a:solidFill>
                <a:srgbClr val="FFFFFF"/>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The maximum temperatures for each view of the affected (torn cranial cruciate ligament) were compared to the maximal temperature of the unaffected (normal) stifle with an unpaired student’s t-test with significance determined to be at a p value of &lt;0.05. </a:t>
            </a:r>
            <a:endParaRPr sz="1200">
              <a:solidFill>
                <a:srgbClr val="FFFFFF"/>
              </a:solidFill>
              <a:latin typeface="Times New Roman"/>
              <a:ea typeface="Times New Roman"/>
              <a:cs typeface="Times New Roman"/>
              <a:sym typeface="Times New Roman"/>
            </a:endParaRPr>
          </a:p>
          <a:p>
            <a:pPr marL="457200" lvl="0" indent="-304800" algn="l" rtl="0">
              <a:lnSpc>
                <a:spcPct val="200000"/>
              </a:lnSpc>
              <a:spcBef>
                <a:spcPts val="0"/>
              </a:spcBef>
              <a:spcAft>
                <a:spcPts val="0"/>
              </a:spcAft>
              <a:buClr>
                <a:srgbClr val="FFFFFF"/>
              </a:buClr>
              <a:buSzPts val="1200"/>
              <a:buFont typeface="Times New Roman"/>
              <a:buChar char="●"/>
            </a:pPr>
            <a:r>
              <a:rPr lang="en" sz="1200">
                <a:solidFill>
                  <a:srgbClr val="FFFFFF"/>
                </a:solidFill>
                <a:latin typeface="Times New Roman"/>
                <a:ea typeface="Times New Roman"/>
                <a:cs typeface="Times New Roman"/>
                <a:sym typeface="Times New Roman"/>
              </a:rPr>
              <a:t>The difference between the affected stifle’s average temperature and unaffected stifle’s average temperature was used to determine if any recorded characteristic was associated with a more likely positive (affected stifle warmer than the unaffected stifle) test result with an unpaired student’s t-test.</a:t>
            </a:r>
            <a:endParaRPr sz="1200">
              <a:solidFill>
                <a:srgbClr val="FFFFFF"/>
              </a:solidFill>
              <a:latin typeface="Times New Roman"/>
              <a:ea typeface="Times New Roman"/>
              <a:cs typeface="Times New Roman"/>
              <a:sym typeface="Times New Roman"/>
            </a:endParaRPr>
          </a:p>
          <a:p>
            <a:pPr marL="457200" lvl="0" indent="0" algn="l" rtl="0">
              <a:lnSpc>
                <a:spcPct val="200000"/>
              </a:lnSpc>
              <a:spcBef>
                <a:spcPts val="0"/>
              </a:spcBef>
              <a:spcAft>
                <a:spcPts val="0"/>
              </a:spcAft>
              <a:buNone/>
            </a:pPr>
            <a:endParaRPr sz="1200">
              <a:solidFill>
                <a:srgbClr val="FFFFFF"/>
              </a:solidFill>
              <a:latin typeface="Times New Roman"/>
              <a:ea typeface="Times New Roman"/>
              <a:cs typeface="Times New Roman"/>
              <a:sym typeface="Times New Roman"/>
            </a:endParaRPr>
          </a:p>
        </p:txBody>
      </p:sp>
      <p:pic>
        <p:nvPicPr>
          <p:cNvPr id="88" name="Google Shape;88;p18"/>
          <p:cNvPicPr preferRelativeResize="0"/>
          <p:nvPr/>
        </p:nvPicPr>
        <p:blipFill>
          <a:blip r:embed="rId5">
            <a:alphaModFix/>
          </a:blip>
          <a:stretch>
            <a:fillRect/>
          </a:stretch>
        </p:blipFill>
        <p:spPr>
          <a:xfrm>
            <a:off x="7506275" y="116425"/>
            <a:ext cx="1478050" cy="1081376"/>
          </a:xfrm>
          <a:prstGeom prst="rect">
            <a:avLst/>
          </a:prstGeom>
          <a:noFill/>
          <a:ln>
            <a:noFill/>
          </a:ln>
        </p:spPr>
      </p:pic>
      <p:pic>
        <p:nvPicPr>
          <p:cNvPr id="2" name="Audio 1">
            <a:hlinkClick r:id="" action="ppaction://media"/>
            <a:extLst>
              <a:ext uri="{FF2B5EF4-FFF2-40B4-BE49-F238E27FC236}">
                <a16:creationId xmlns:a16="http://schemas.microsoft.com/office/drawing/2014/main" id="{48C7A431-10E1-0443-BF08-9D4F22B0A4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010"/>
    </mc:Choice>
    <mc:Fallback xmlns="">
      <p:transition spd="slow" advTm="71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sp>
        <p:nvSpPr>
          <p:cNvPr id="94" name="Google Shape;94;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04800" algn="l" rtl="0">
              <a:lnSpc>
                <a:spcPct val="200000"/>
              </a:lnSpc>
              <a:spcBef>
                <a:spcPts val="600"/>
              </a:spcBef>
              <a:spcAft>
                <a:spcPts val="0"/>
              </a:spcAft>
              <a:buClr>
                <a:srgbClr val="FFFFFF"/>
              </a:buClr>
              <a:buSzPts val="1200"/>
              <a:buChar char="●"/>
            </a:pPr>
            <a:r>
              <a:rPr lang="en" sz="1200">
                <a:solidFill>
                  <a:srgbClr val="FFFFFF"/>
                </a:solidFill>
                <a:latin typeface="Times New Roman"/>
                <a:ea typeface="Times New Roman"/>
                <a:cs typeface="Times New Roman"/>
                <a:sym typeface="Times New Roman"/>
              </a:rPr>
              <a:t>There was no significant difference found between the affected and the unaffected stifles in any of the views recorded. </a:t>
            </a:r>
            <a:endParaRPr sz="1200">
              <a:solidFill>
                <a:srgbClr val="FFFFFF"/>
              </a:solidFill>
              <a:latin typeface="Times New Roman"/>
              <a:ea typeface="Times New Roman"/>
              <a:cs typeface="Times New Roman"/>
              <a:sym typeface="Times New Roman"/>
            </a:endParaRPr>
          </a:p>
          <a:p>
            <a:pPr marL="457200" lvl="0" indent="0" algn="l" rtl="0">
              <a:spcBef>
                <a:spcPts val="0"/>
              </a:spcBef>
              <a:spcAft>
                <a:spcPts val="1600"/>
              </a:spcAft>
              <a:buNone/>
            </a:pPr>
            <a:endParaRPr/>
          </a:p>
        </p:txBody>
      </p:sp>
      <p:pic>
        <p:nvPicPr>
          <p:cNvPr id="95" name="Google Shape;95;p19"/>
          <p:cNvPicPr preferRelativeResize="0"/>
          <p:nvPr/>
        </p:nvPicPr>
        <p:blipFill>
          <a:blip r:embed="rId5">
            <a:alphaModFix/>
          </a:blip>
          <a:stretch>
            <a:fillRect/>
          </a:stretch>
        </p:blipFill>
        <p:spPr>
          <a:xfrm>
            <a:off x="2949625" y="1643375"/>
            <a:ext cx="3244751" cy="2612575"/>
          </a:xfrm>
          <a:prstGeom prst="rect">
            <a:avLst/>
          </a:prstGeom>
          <a:noFill/>
          <a:ln>
            <a:noFill/>
          </a:ln>
        </p:spPr>
      </p:pic>
      <p:sp>
        <p:nvSpPr>
          <p:cNvPr id="96" name="Google Shape;96;p19"/>
          <p:cNvSpPr txBox="1"/>
          <p:nvPr/>
        </p:nvSpPr>
        <p:spPr>
          <a:xfrm>
            <a:off x="995550" y="4179375"/>
            <a:ext cx="71529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Times New Roman"/>
                <a:ea typeface="Times New Roman"/>
                <a:cs typeface="Times New Roman"/>
                <a:sym typeface="Times New Roman"/>
              </a:rPr>
              <a:t>Line chart of each of the temperatures recorded from lateral, cranial, caudal and medial views.  Each of the yellow lines indicate a temperature from the injured stifle and each of the blue lines indicate temperatures from the normal stifle. A significant difference would be demonstrated if all of the yellow lines were higher than each of the blue lines.</a:t>
            </a:r>
            <a:endParaRPr sz="1200">
              <a:solidFill>
                <a:srgbClr val="FFFFFF"/>
              </a:solidFill>
              <a:latin typeface="Times New Roman"/>
              <a:ea typeface="Times New Roman"/>
              <a:cs typeface="Times New Roman"/>
              <a:sym typeface="Times New Roman"/>
            </a:endParaRPr>
          </a:p>
          <a:p>
            <a:pPr marL="0" lvl="0" indent="0" algn="l" rtl="0">
              <a:spcBef>
                <a:spcPts val="1200"/>
              </a:spcBef>
              <a:spcAft>
                <a:spcPts val="0"/>
              </a:spcAft>
              <a:buNone/>
            </a:pPr>
            <a:endParaRPr/>
          </a:p>
        </p:txBody>
      </p:sp>
      <p:pic>
        <p:nvPicPr>
          <p:cNvPr id="2" name="Audio 1">
            <a:hlinkClick r:id="" action="ppaction://media"/>
            <a:extLst>
              <a:ext uri="{FF2B5EF4-FFF2-40B4-BE49-F238E27FC236}">
                <a16:creationId xmlns:a16="http://schemas.microsoft.com/office/drawing/2014/main" id="{58CEFB71-B5D1-7E42-AFDC-BE4AF94F50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013"/>
    </mc:Choice>
    <mc:Fallback xmlns="">
      <p:transition spd="slow" advTm="45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sp>
        <p:nvSpPr>
          <p:cNvPr id="102" name="Google Shape;102;p20"/>
          <p:cNvSpPr txBox="1">
            <a:spLocks noGrp="1"/>
          </p:cNvSpPr>
          <p:nvPr>
            <p:ph type="body" idx="1"/>
          </p:nvPr>
        </p:nvSpPr>
        <p:spPr>
          <a:xfrm>
            <a:off x="176275" y="1399300"/>
            <a:ext cx="2534700" cy="3169500"/>
          </a:xfrm>
          <a:prstGeom prst="rect">
            <a:avLst/>
          </a:prstGeom>
        </p:spPr>
        <p:txBody>
          <a:bodyPr spcFirstLastPara="1" wrap="square" lIns="91425" tIns="91425" rIns="91425" bIns="91425" anchor="t" anchorCtr="0">
            <a:noAutofit/>
          </a:bodyPr>
          <a:lstStyle/>
          <a:p>
            <a:pPr marL="457200" lvl="0" indent="-292100" algn="l" rtl="0">
              <a:lnSpc>
                <a:spcPct val="200000"/>
              </a:lnSpc>
              <a:spcBef>
                <a:spcPts val="0"/>
              </a:spcBef>
              <a:spcAft>
                <a:spcPts val="0"/>
              </a:spcAft>
              <a:buClr>
                <a:srgbClr val="FFFFFF"/>
              </a:buClr>
              <a:buSzPts val="1000"/>
              <a:buFont typeface="Times New Roman"/>
              <a:buChar char="●"/>
            </a:pPr>
            <a:r>
              <a:rPr lang="en" sz="1000">
                <a:solidFill>
                  <a:srgbClr val="FFFFFF"/>
                </a:solidFill>
                <a:latin typeface="Times New Roman"/>
                <a:ea typeface="Times New Roman"/>
                <a:cs typeface="Times New Roman"/>
                <a:sym typeface="Times New Roman"/>
              </a:rPr>
              <a:t>When looking at each of the characteristics of the dogs in the study, there was no significance difference seen between all groups except when comparing dogs on non-steroidal anti-inflammatory drugs (NSAIDs) to dogs who were not on NSAIDs.</a:t>
            </a:r>
            <a:endParaRPr sz="1000">
              <a:solidFill>
                <a:srgbClr val="FFFFFF"/>
              </a:solidFill>
            </a:endParaRPr>
          </a:p>
        </p:txBody>
      </p:sp>
      <p:graphicFrame>
        <p:nvGraphicFramePr>
          <p:cNvPr id="103" name="Google Shape;103;p20"/>
          <p:cNvGraphicFramePr/>
          <p:nvPr/>
        </p:nvGraphicFramePr>
        <p:xfrm>
          <a:off x="2860875" y="678838"/>
          <a:ext cx="6139000" cy="4402300"/>
        </p:xfrm>
        <a:graphic>
          <a:graphicData uri="http://schemas.openxmlformats.org/drawingml/2006/table">
            <a:tbl>
              <a:tblPr>
                <a:noFill/>
                <a:tableStyleId>{6D5CD664-4D67-4756-A1DC-766901771E2C}</a:tableStyleId>
              </a:tblPr>
              <a:tblGrid>
                <a:gridCol w="3069500">
                  <a:extLst>
                    <a:ext uri="{9D8B030D-6E8A-4147-A177-3AD203B41FA5}">
                      <a16:colId xmlns:a16="http://schemas.microsoft.com/office/drawing/2014/main" val="20000"/>
                    </a:ext>
                  </a:extLst>
                </a:gridCol>
                <a:gridCol w="3069500">
                  <a:extLst>
                    <a:ext uri="{9D8B030D-6E8A-4147-A177-3AD203B41FA5}">
                      <a16:colId xmlns:a16="http://schemas.microsoft.com/office/drawing/2014/main" val="20001"/>
                    </a:ext>
                  </a:extLst>
                </a:gridCol>
              </a:tblGrid>
              <a:tr h="701925">
                <a:tc>
                  <a:txBody>
                    <a:bodyPr/>
                    <a:lstStyle/>
                    <a:p>
                      <a:pPr marL="88900" marR="88900" lvl="0" indent="0" algn="l" rtl="0">
                        <a:spcBef>
                          <a:spcPts val="0"/>
                        </a:spcBef>
                        <a:spcAft>
                          <a:spcPts val="0"/>
                        </a:spcAft>
                        <a:buNone/>
                      </a:pPr>
                      <a:r>
                        <a:rPr lang="en" sz="700" b="1" u="sng">
                          <a:solidFill>
                            <a:srgbClr val="FFFFFF"/>
                          </a:solidFill>
                          <a:latin typeface="Times New Roman"/>
                          <a:ea typeface="Times New Roman"/>
                          <a:cs typeface="Times New Roman"/>
                          <a:sym typeface="Times New Roman"/>
                        </a:rPr>
                        <a:t>Characteristic Measured</a:t>
                      </a:r>
                      <a:endParaRPr sz="700" b="1" u="sng">
                        <a:solidFill>
                          <a:srgbClr val="FFFFFF"/>
                        </a:solidFill>
                        <a:latin typeface="Times New Roman"/>
                        <a:ea typeface="Times New Roman"/>
                        <a:cs typeface="Times New Roman"/>
                        <a:sym typeface="Times New Roman"/>
                      </a:endParaRPr>
                    </a:p>
                    <a:p>
                      <a:pPr marL="88900" marR="88900" lvl="0" indent="0" algn="l" rtl="0">
                        <a:spcBef>
                          <a:spcPts val="0"/>
                        </a:spcBef>
                        <a:spcAft>
                          <a:spcPts val="0"/>
                        </a:spcAft>
                        <a:buNone/>
                      </a:pPr>
                      <a:endParaRPr sz="700">
                        <a:solidFill>
                          <a:srgbClr val="FFFFFF"/>
                        </a:solidFill>
                        <a:latin typeface="Times New Roman"/>
                        <a:ea typeface="Times New Roman"/>
                        <a:cs typeface="Times New Roman"/>
                        <a:sym typeface="Times New Roman"/>
                      </a:endParaRPr>
                    </a:p>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All data was measured for a significant difference between the groups using the average temperature variation</a:t>
                      </a:r>
                      <a:endParaRPr sz="700">
                        <a:solidFill>
                          <a:srgbClr val="FFFFFF"/>
                        </a:solidFill>
                        <a:latin typeface="Times New Roman"/>
                        <a:ea typeface="Times New Roman"/>
                        <a:cs typeface="Times New Roman"/>
                        <a:sym typeface="Times New Roman"/>
                      </a:endParaRPr>
                    </a:p>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between affected and unaffected stifles.</a:t>
                      </a:r>
                      <a:endParaRPr sz="700">
                        <a:solidFill>
                          <a:srgbClr val="FFFFFF"/>
                        </a:solidFill>
                        <a:latin typeface="Times New Roman"/>
                        <a:ea typeface="Times New Roman"/>
                        <a:cs typeface="Times New Roman"/>
                        <a:sym typeface="Times New Roman"/>
                      </a:endParaRPr>
                    </a:p>
                  </a:txBody>
                  <a:tcPr marL="63500" marR="63500" marT="63500" marB="63500">
                    <a:lnL w="1265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tc>
                  <a:txBody>
                    <a:bodyPr/>
                    <a:lstStyle/>
                    <a:p>
                      <a:pPr marL="88900" marR="88900" lvl="0" indent="0" algn="l" rtl="0">
                        <a:spcBef>
                          <a:spcPts val="0"/>
                        </a:spcBef>
                        <a:spcAft>
                          <a:spcPts val="0"/>
                        </a:spcAft>
                        <a:buNone/>
                      </a:pPr>
                      <a:r>
                        <a:rPr lang="en" sz="700" b="1" u="sng">
                          <a:solidFill>
                            <a:srgbClr val="FFFFFF"/>
                          </a:solidFill>
                          <a:latin typeface="Times New Roman"/>
                          <a:ea typeface="Times New Roman"/>
                          <a:cs typeface="Times New Roman"/>
                          <a:sym typeface="Times New Roman"/>
                        </a:rPr>
                        <a:t>P-Value (Student’s Unpaired T-Test)</a:t>
                      </a:r>
                      <a:endParaRPr sz="700" b="1" u="sng">
                        <a:solidFill>
                          <a:srgbClr val="FFFFFF"/>
                        </a:solidFill>
                        <a:latin typeface="Times New Roman"/>
                        <a:ea typeface="Times New Roman"/>
                        <a:cs typeface="Times New Roman"/>
                        <a:sym typeface="Times New Roman"/>
                      </a:endParaRPr>
                    </a:p>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 </a:t>
                      </a:r>
                      <a:endParaRPr sz="700">
                        <a:solidFill>
                          <a:srgbClr val="FFFFFF"/>
                        </a:solidFill>
                        <a:latin typeface="Times New Roman"/>
                        <a:ea typeface="Times New Roman"/>
                        <a:cs typeface="Times New Roman"/>
                        <a:sym typeface="Times New Roman"/>
                      </a:endParaRPr>
                    </a:p>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(Significant values p&lt;0.05)</a:t>
                      </a:r>
                      <a:endParaRPr sz="700">
                        <a:solidFill>
                          <a:srgbClr val="FFFFFF"/>
                        </a:solidFill>
                        <a:latin typeface="Times New Roman"/>
                        <a:ea typeface="Times New Roman"/>
                        <a:cs typeface="Times New Roman"/>
                        <a:sym typeface="Times New Roman"/>
                      </a:endParaRPr>
                    </a:p>
                  </a:txBody>
                  <a:tcPr marL="63500" marR="63500" marT="63500" marB="63500">
                    <a:lnL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245800">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Age (dogs under 5 years old versus dogs 5 years old or older)</a:t>
                      </a:r>
                      <a:endParaRPr sz="700">
                        <a:solidFill>
                          <a:srgbClr val="FFFFFF"/>
                        </a:solidFill>
                        <a:latin typeface="Times New Roman"/>
                        <a:ea typeface="Times New Roman"/>
                        <a:cs typeface="Times New Roman"/>
                        <a:sym typeface="Times New Roman"/>
                      </a:endParaRPr>
                    </a:p>
                  </a:txBody>
                  <a:tcPr marL="63500" marR="63500" marT="63500" marB="63500">
                    <a:lnL w="1265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0.67</a:t>
                      </a:r>
                      <a:endParaRPr sz="700">
                        <a:solidFill>
                          <a:srgbClr val="FFFFFF"/>
                        </a:solidFill>
                        <a:latin typeface="Times New Roman"/>
                        <a:ea typeface="Times New Roman"/>
                        <a:cs typeface="Times New Roman"/>
                        <a:sym typeface="Times New Roman"/>
                      </a:endParaRPr>
                    </a:p>
                  </a:txBody>
                  <a:tcPr marL="63500" marR="63500" marT="63500" marB="63500">
                    <a:lnL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245800">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Gender (males versus females)</a:t>
                      </a:r>
                      <a:endParaRPr sz="700">
                        <a:solidFill>
                          <a:srgbClr val="FFFFFF"/>
                        </a:solidFill>
                        <a:latin typeface="Times New Roman"/>
                        <a:ea typeface="Times New Roman"/>
                        <a:cs typeface="Times New Roman"/>
                        <a:sym typeface="Times New Roman"/>
                      </a:endParaRPr>
                    </a:p>
                  </a:txBody>
                  <a:tcPr marL="63500" marR="63500" marT="63500" marB="63500">
                    <a:lnL w="1265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0.91</a:t>
                      </a:r>
                      <a:endParaRPr sz="700">
                        <a:solidFill>
                          <a:srgbClr val="FFFFFF"/>
                        </a:solidFill>
                        <a:latin typeface="Times New Roman"/>
                        <a:ea typeface="Times New Roman"/>
                        <a:cs typeface="Times New Roman"/>
                        <a:sym typeface="Times New Roman"/>
                      </a:endParaRPr>
                    </a:p>
                  </a:txBody>
                  <a:tcPr marL="63500" marR="63500" marT="63500" marB="63500">
                    <a:lnL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245800">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Neuter (spayed/castrated versus intact)</a:t>
                      </a:r>
                      <a:endParaRPr sz="700">
                        <a:solidFill>
                          <a:srgbClr val="FFFFFF"/>
                        </a:solidFill>
                        <a:latin typeface="Times New Roman"/>
                        <a:ea typeface="Times New Roman"/>
                        <a:cs typeface="Times New Roman"/>
                        <a:sym typeface="Times New Roman"/>
                      </a:endParaRPr>
                    </a:p>
                  </a:txBody>
                  <a:tcPr marL="63500" marR="63500" marT="63500" marB="63500">
                    <a:lnL w="1265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0.61</a:t>
                      </a:r>
                      <a:endParaRPr sz="700">
                        <a:solidFill>
                          <a:srgbClr val="FFFFFF"/>
                        </a:solidFill>
                        <a:latin typeface="Times New Roman"/>
                        <a:ea typeface="Times New Roman"/>
                        <a:cs typeface="Times New Roman"/>
                        <a:sym typeface="Times New Roman"/>
                      </a:endParaRPr>
                    </a:p>
                  </a:txBody>
                  <a:tcPr marL="63500" marR="63500" marT="63500" marB="63500">
                    <a:lnL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245800">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Hair Length (long hair versus short hair)</a:t>
                      </a:r>
                      <a:endParaRPr sz="700">
                        <a:solidFill>
                          <a:srgbClr val="FFFFFF"/>
                        </a:solidFill>
                        <a:latin typeface="Times New Roman"/>
                        <a:ea typeface="Times New Roman"/>
                        <a:cs typeface="Times New Roman"/>
                        <a:sym typeface="Times New Roman"/>
                      </a:endParaRPr>
                    </a:p>
                  </a:txBody>
                  <a:tcPr marL="63500" marR="63500" marT="63500" marB="63500">
                    <a:lnL w="1265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0.40</a:t>
                      </a:r>
                      <a:endParaRPr sz="700">
                        <a:solidFill>
                          <a:srgbClr val="FFFFFF"/>
                        </a:solidFill>
                        <a:latin typeface="Times New Roman"/>
                        <a:ea typeface="Times New Roman"/>
                        <a:cs typeface="Times New Roman"/>
                        <a:sym typeface="Times New Roman"/>
                      </a:endParaRPr>
                    </a:p>
                  </a:txBody>
                  <a:tcPr marL="63500" marR="63500" marT="63500" marB="63500">
                    <a:lnL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305150">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Duration (limping for less than 30 days versus limping for 30 days or more)</a:t>
                      </a:r>
                      <a:endParaRPr sz="700">
                        <a:solidFill>
                          <a:srgbClr val="FFFFFF"/>
                        </a:solidFill>
                        <a:latin typeface="Times New Roman"/>
                        <a:ea typeface="Times New Roman"/>
                        <a:cs typeface="Times New Roman"/>
                        <a:sym typeface="Times New Roman"/>
                      </a:endParaRPr>
                    </a:p>
                  </a:txBody>
                  <a:tcPr marL="63500" marR="63500" marT="63500" marB="63500">
                    <a:lnL w="1265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0.70</a:t>
                      </a:r>
                      <a:endParaRPr sz="700">
                        <a:solidFill>
                          <a:srgbClr val="FFFFFF"/>
                        </a:solidFill>
                        <a:latin typeface="Times New Roman"/>
                        <a:ea typeface="Times New Roman"/>
                        <a:cs typeface="Times New Roman"/>
                        <a:sym typeface="Times New Roman"/>
                      </a:endParaRPr>
                    </a:p>
                  </a:txBody>
                  <a:tcPr marL="63500" marR="63500" marT="63500" marB="63500">
                    <a:lnL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r h="293825">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Severity of Tear (complete cruciate tear versus partial cruciate tear)</a:t>
                      </a:r>
                      <a:endParaRPr sz="700">
                        <a:solidFill>
                          <a:srgbClr val="FFFFFF"/>
                        </a:solidFill>
                        <a:latin typeface="Times New Roman"/>
                        <a:ea typeface="Times New Roman"/>
                        <a:cs typeface="Times New Roman"/>
                        <a:sym typeface="Times New Roman"/>
                      </a:endParaRPr>
                    </a:p>
                  </a:txBody>
                  <a:tcPr marL="63500" marR="63500" marT="63500" marB="63500">
                    <a:lnL w="1265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0.68</a:t>
                      </a:r>
                      <a:endParaRPr sz="700">
                        <a:solidFill>
                          <a:srgbClr val="FFFFFF"/>
                        </a:solidFill>
                        <a:latin typeface="Times New Roman"/>
                        <a:ea typeface="Times New Roman"/>
                        <a:cs typeface="Times New Roman"/>
                        <a:sym typeface="Times New Roman"/>
                      </a:endParaRPr>
                    </a:p>
                  </a:txBody>
                  <a:tcPr marL="63500" marR="63500" marT="63500" marB="63500">
                    <a:lnL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r h="324225">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Weight (dogs under 30 kilograms versus dogs 30 kilograms or over)</a:t>
                      </a:r>
                      <a:endParaRPr sz="700">
                        <a:solidFill>
                          <a:srgbClr val="FFFFFF"/>
                        </a:solidFill>
                        <a:latin typeface="Times New Roman"/>
                        <a:ea typeface="Times New Roman"/>
                        <a:cs typeface="Times New Roman"/>
                        <a:sym typeface="Times New Roman"/>
                      </a:endParaRPr>
                    </a:p>
                  </a:txBody>
                  <a:tcPr marL="63500" marR="63500" marT="63500" marB="63500">
                    <a:lnL w="1265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0.32</a:t>
                      </a:r>
                      <a:endParaRPr sz="700">
                        <a:solidFill>
                          <a:srgbClr val="FFFFFF"/>
                        </a:solidFill>
                        <a:latin typeface="Times New Roman"/>
                        <a:ea typeface="Times New Roman"/>
                        <a:cs typeface="Times New Roman"/>
                        <a:sym typeface="Times New Roman"/>
                      </a:endParaRPr>
                    </a:p>
                  </a:txBody>
                  <a:tcPr marL="63500" marR="63500" marT="63500" marB="63500">
                    <a:lnL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extLst>
                  <a:ext uri="{0D108BD9-81ED-4DB2-BD59-A6C34878D82A}">
                    <a16:rowId xmlns:a16="http://schemas.microsoft.com/office/drawing/2014/main" val="10007"/>
                  </a:ext>
                </a:extLst>
              </a:tr>
              <a:tr h="245800">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Meniscus (torn versus healthy)</a:t>
                      </a:r>
                      <a:endParaRPr sz="700">
                        <a:solidFill>
                          <a:srgbClr val="FFFFFF"/>
                        </a:solidFill>
                        <a:latin typeface="Times New Roman"/>
                        <a:ea typeface="Times New Roman"/>
                        <a:cs typeface="Times New Roman"/>
                        <a:sym typeface="Times New Roman"/>
                      </a:endParaRPr>
                    </a:p>
                  </a:txBody>
                  <a:tcPr marL="63500" marR="63500" marT="63500" marB="63500">
                    <a:lnL w="1265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0.21</a:t>
                      </a:r>
                      <a:endParaRPr sz="700">
                        <a:solidFill>
                          <a:srgbClr val="FFFFFF"/>
                        </a:solidFill>
                        <a:latin typeface="Times New Roman"/>
                        <a:ea typeface="Times New Roman"/>
                        <a:cs typeface="Times New Roman"/>
                        <a:sym typeface="Times New Roman"/>
                      </a:endParaRPr>
                    </a:p>
                  </a:txBody>
                  <a:tcPr marL="63500" marR="63500" marT="63500" marB="63500">
                    <a:lnL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extLst>
                  <a:ext uri="{0D108BD9-81ED-4DB2-BD59-A6C34878D82A}">
                    <a16:rowId xmlns:a16="http://schemas.microsoft.com/office/drawing/2014/main" val="10008"/>
                  </a:ext>
                </a:extLst>
              </a:tr>
              <a:tr h="356900">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Body Temperature (lower than 101.5 degrees Fahrenheit versus 101.5 degrees Fahrenheit or above)</a:t>
                      </a:r>
                      <a:endParaRPr sz="700">
                        <a:solidFill>
                          <a:srgbClr val="FFFFFF"/>
                        </a:solidFill>
                        <a:latin typeface="Times New Roman"/>
                        <a:ea typeface="Times New Roman"/>
                        <a:cs typeface="Times New Roman"/>
                        <a:sym typeface="Times New Roman"/>
                      </a:endParaRPr>
                    </a:p>
                  </a:txBody>
                  <a:tcPr marL="63500" marR="63500" marT="63500" marB="63500">
                    <a:lnL w="1265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0.36</a:t>
                      </a:r>
                      <a:endParaRPr sz="700">
                        <a:solidFill>
                          <a:srgbClr val="FFFFFF"/>
                        </a:solidFill>
                        <a:latin typeface="Times New Roman"/>
                        <a:ea typeface="Times New Roman"/>
                        <a:cs typeface="Times New Roman"/>
                        <a:sym typeface="Times New Roman"/>
                      </a:endParaRPr>
                    </a:p>
                  </a:txBody>
                  <a:tcPr marL="63500" marR="63500" marT="63500" marB="63500">
                    <a:lnL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extLst>
                  <a:ext uri="{0D108BD9-81ED-4DB2-BD59-A6C34878D82A}">
                    <a16:rowId xmlns:a16="http://schemas.microsoft.com/office/drawing/2014/main" val="10009"/>
                  </a:ext>
                </a:extLst>
              </a:tr>
              <a:tr h="245800">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Body Condition Score (normal weight versus overweight)</a:t>
                      </a:r>
                      <a:endParaRPr sz="700">
                        <a:solidFill>
                          <a:srgbClr val="FFFFFF"/>
                        </a:solidFill>
                        <a:latin typeface="Times New Roman"/>
                        <a:ea typeface="Times New Roman"/>
                        <a:cs typeface="Times New Roman"/>
                        <a:sym typeface="Times New Roman"/>
                      </a:endParaRPr>
                    </a:p>
                  </a:txBody>
                  <a:tcPr marL="63500" marR="63500" marT="63500" marB="63500">
                    <a:lnL w="1265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0.88</a:t>
                      </a:r>
                      <a:endParaRPr sz="700">
                        <a:solidFill>
                          <a:srgbClr val="FFFFFF"/>
                        </a:solidFill>
                        <a:latin typeface="Times New Roman"/>
                        <a:ea typeface="Times New Roman"/>
                        <a:cs typeface="Times New Roman"/>
                        <a:sym typeface="Times New Roman"/>
                      </a:endParaRPr>
                    </a:p>
                  </a:txBody>
                  <a:tcPr marL="63500" marR="63500" marT="63500" marB="63500">
                    <a:lnL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extLst>
                  <a:ext uri="{0D108BD9-81ED-4DB2-BD59-A6C34878D82A}">
                    <a16:rowId xmlns:a16="http://schemas.microsoft.com/office/drawing/2014/main" val="10010"/>
                  </a:ext>
                </a:extLst>
              </a:tr>
              <a:tr h="342775">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Degree of Lameness (mild/moderate versus severe)</a:t>
                      </a:r>
                      <a:endParaRPr sz="700">
                        <a:solidFill>
                          <a:srgbClr val="FFFFFF"/>
                        </a:solidFill>
                        <a:latin typeface="Times New Roman"/>
                        <a:ea typeface="Times New Roman"/>
                        <a:cs typeface="Times New Roman"/>
                        <a:sym typeface="Times New Roman"/>
                      </a:endParaRPr>
                    </a:p>
                  </a:txBody>
                  <a:tcPr marL="63500" marR="63500" marT="63500" marB="63500">
                    <a:lnL w="1265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0.86</a:t>
                      </a:r>
                      <a:endParaRPr sz="700">
                        <a:solidFill>
                          <a:srgbClr val="FFFFFF"/>
                        </a:solidFill>
                        <a:latin typeface="Times New Roman"/>
                        <a:ea typeface="Times New Roman"/>
                        <a:cs typeface="Times New Roman"/>
                        <a:sym typeface="Times New Roman"/>
                      </a:endParaRPr>
                    </a:p>
                  </a:txBody>
                  <a:tcPr marL="63500" marR="63500" marT="63500" marB="63500">
                    <a:lnL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extLst>
                  <a:ext uri="{0D108BD9-81ED-4DB2-BD59-A6C34878D82A}">
                    <a16:rowId xmlns:a16="http://schemas.microsoft.com/office/drawing/2014/main" val="10011"/>
                  </a:ext>
                </a:extLst>
              </a:tr>
              <a:tr h="245800">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Osteoarthritis (minimal versus moderate/severe)</a:t>
                      </a:r>
                      <a:endParaRPr sz="700">
                        <a:solidFill>
                          <a:srgbClr val="FFFFFF"/>
                        </a:solidFill>
                        <a:latin typeface="Times New Roman"/>
                        <a:ea typeface="Times New Roman"/>
                        <a:cs typeface="Times New Roman"/>
                        <a:sym typeface="Times New Roman"/>
                      </a:endParaRPr>
                    </a:p>
                  </a:txBody>
                  <a:tcPr marL="63500" marR="63500" marT="63500" marB="63500">
                    <a:lnL w="1265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tc>
                  <a:txBody>
                    <a:bodyPr/>
                    <a:lstStyle/>
                    <a:p>
                      <a:pPr marL="88900" marR="88900" lvl="0" indent="0" algn="l" rtl="0">
                        <a:spcBef>
                          <a:spcPts val="0"/>
                        </a:spcBef>
                        <a:spcAft>
                          <a:spcPts val="0"/>
                        </a:spcAft>
                        <a:buNone/>
                      </a:pPr>
                      <a:r>
                        <a:rPr lang="en" sz="700">
                          <a:solidFill>
                            <a:srgbClr val="FFFFFF"/>
                          </a:solidFill>
                          <a:latin typeface="Times New Roman"/>
                          <a:ea typeface="Times New Roman"/>
                          <a:cs typeface="Times New Roman"/>
                          <a:sym typeface="Times New Roman"/>
                        </a:rPr>
                        <a:t>0.92</a:t>
                      </a:r>
                      <a:endParaRPr sz="700">
                        <a:solidFill>
                          <a:srgbClr val="FFFFFF"/>
                        </a:solidFill>
                        <a:latin typeface="Times New Roman"/>
                        <a:ea typeface="Times New Roman"/>
                        <a:cs typeface="Times New Roman"/>
                        <a:sym typeface="Times New Roman"/>
                      </a:endParaRPr>
                    </a:p>
                  </a:txBody>
                  <a:tcPr marL="63500" marR="63500" marT="63500" marB="63500">
                    <a:lnL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tcPr>
                </a:tc>
                <a:extLst>
                  <a:ext uri="{0D108BD9-81ED-4DB2-BD59-A6C34878D82A}">
                    <a16:rowId xmlns:a16="http://schemas.microsoft.com/office/drawing/2014/main" val="10012"/>
                  </a:ext>
                </a:extLst>
              </a:tr>
              <a:tr h="356900">
                <a:tc>
                  <a:txBody>
                    <a:bodyPr/>
                    <a:lstStyle/>
                    <a:p>
                      <a:pPr marL="88900" marR="88900" lvl="0" indent="0" algn="l" rtl="0">
                        <a:spcBef>
                          <a:spcPts val="0"/>
                        </a:spcBef>
                        <a:spcAft>
                          <a:spcPts val="0"/>
                        </a:spcAft>
                        <a:buNone/>
                      </a:pPr>
                      <a:r>
                        <a:rPr lang="en" sz="700">
                          <a:solidFill>
                            <a:srgbClr val="F4CCCC"/>
                          </a:solidFill>
                          <a:latin typeface="Times New Roman"/>
                          <a:ea typeface="Times New Roman"/>
                          <a:cs typeface="Times New Roman"/>
                          <a:sym typeface="Times New Roman"/>
                        </a:rPr>
                        <a:t>Anti-Inflammatories (dogs on anti-inflammatories versus dogs not on anti-inflammatories)</a:t>
                      </a:r>
                      <a:endParaRPr sz="700">
                        <a:solidFill>
                          <a:srgbClr val="F4CCCC"/>
                        </a:solidFill>
                        <a:latin typeface="Times New Roman"/>
                        <a:ea typeface="Times New Roman"/>
                        <a:cs typeface="Times New Roman"/>
                        <a:sym typeface="Times New Roman"/>
                      </a:endParaRPr>
                    </a:p>
                  </a:txBody>
                  <a:tcPr marL="63500" marR="63500" marT="63500" marB="63500">
                    <a:lnL w="1265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tcPr>
                </a:tc>
                <a:tc>
                  <a:txBody>
                    <a:bodyPr/>
                    <a:lstStyle/>
                    <a:p>
                      <a:pPr marL="88900" marR="88900" lvl="0" indent="0" algn="l" rtl="0">
                        <a:spcBef>
                          <a:spcPts val="0"/>
                        </a:spcBef>
                        <a:spcAft>
                          <a:spcPts val="0"/>
                        </a:spcAft>
                        <a:buNone/>
                      </a:pPr>
                      <a:r>
                        <a:rPr lang="en" sz="700">
                          <a:solidFill>
                            <a:srgbClr val="F4CCCC"/>
                          </a:solidFill>
                          <a:latin typeface="Times New Roman"/>
                          <a:ea typeface="Times New Roman"/>
                          <a:cs typeface="Times New Roman"/>
                          <a:sym typeface="Times New Roman"/>
                        </a:rPr>
                        <a:t>0.03</a:t>
                      </a:r>
                      <a:endParaRPr sz="700">
                        <a:solidFill>
                          <a:srgbClr val="F4CCCC"/>
                        </a:solidFill>
                        <a:latin typeface="Times New Roman"/>
                        <a:ea typeface="Times New Roman"/>
                        <a:cs typeface="Times New Roman"/>
                        <a:sym typeface="Times New Roman"/>
                      </a:endParaRPr>
                    </a:p>
                  </a:txBody>
                  <a:tcPr marL="63500" marR="63500" marT="63500" marB="63500">
                    <a:lnL cap="flat" cmpd="sng">
                      <a:solidFill>
                        <a:srgbClr val="FFFFFF"/>
                      </a:solidFill>
                      <a:prstDash val="solid"/>
                      <a:round/>
                      <a:headEnd type="none" w="sm" len="sm"/>
                      <a:tailEnd type="none" w="sm" len="sm"/>
                    </a:lnL>
                    <a:lnR w="1265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w="12650" cap="flat" cmpd="sng">
                      <a:solidFill>
                        <a:srgbClr val="FFFFFF"/>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pic>
        <p:nvPicPr>
          <p:cNvPr id="2" name="Audio 1">
            <a:hlinkClick r:id="" action="ppaction://media"/>
            <a:extLst>
              <a:ext uri="{FF2B5EF4-FFF2-40B4-BE49-F238E27FC236}">
                <a16:creationId xmlns:a16="http://schemas.microsoft.com/office/drawing/2014/main" id="{E45695DA-7FAD-E244-8043-248108B9E2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62"/>
    </mc:Choice>
    <mc:Fallback xmlns="">
      <p:transition spd="slow" advTm="35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a:t>
            </a:r>
            <a:endParaRPr/>
          </a:p>
        </p:txBody>
      </p:sp>
      <p:sp>
        <p:nvSpPr>
          <p:cNvPr id="109" name="Google Shape;109;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04800" algn="l" rtl="0">
              <a:lnSpc>
                <a:spcPct val="200000"/>
              </a:lnSpc>
              <a:spcBef>
                <a:spcPts val="0"/>
              </a:spcBef>
              <a:spcAft>
                <a:spcPts val="0"/>
              </a:spcAft>
              <a:buClr>
                <a:srgbClr val="FFFFFF"/>
              </a:buClr>
              <a:buSzPts val="1200"/>
              <a:buChar char="●"/>
            </a:pPr>
            <a:r>
              <a:rPr lang="en" sz="1200">
                <a:solidFill>
                  <a:srgbClr val="FFFFFF"/>
                </a:solidFill>
                <a:latin typeface="Times New Roman"/>
                <a:ea typeface="Times New Roman"/>
                <a:cs typeface="Times New Roman"/>
                <a:sym typeface="Times New Roman"/>
              </a:rPr>
              <a:t>The average stifle temperatures were recorded (sum of all four views/four). There was no significant difference seen between the injured or normal stifles. </a:t>
            </a:r>
            <a:endParaRPr sz="1200">
              <a:solidFill>
                <a:srgbClr val="FFFFFF"/>
              </a:solidFill>
              <a:latin typeface="Times New Roman"/>
              <a:ea typeface="Times New Roman"/>
              <a:cs typeface="Times New Roman"/>
              <a:sym typeface="Times New Roman"/>
            </a:endParaRPr>
          </a:p>
          <a:p>
            <a:pPr marL="0" lvl="0" indent="0" algn="l" rtl="0">
              <a:lnSpc>
                <a:spcPct val="200000"/>
              </a:lnSpc>
              <a:spcBef>
                <a:spcPts val="0"/>
              </a:spcBef>
              <a:spcAft>
                <a:spcPts val="0"/>
              </a:spcAft>
              <a:buNone/>
            </a:pPr>
            <a:endParaRPr sz="1200">
              <a:solidFill>
                <a:srgbClr val="FFFFFF"/>
              </a:solidFill>
              <a:latin typeface="Times New Roman"/>
              <a:ea typeface="Times New Roman"/>
              <a:cs typeface="Times New Roman"/>
              <a:sym typeface="Times New Roman"/>
            </a:endParaRPr>
          </a:p>
          <a:p>
            <a:pPr marL="457200" lvl="0" indent="0" algn="l" rtl="0">
              <a:spcBef>
                <a:spcPts val="0"/>
              </a:spcBef>
              <a:spcAft>
                <a:spcPts val="1600"/>
              </a:spcAft>
              <a:buNone/>
            </a:pPr>
            <a:endParaRPr/>
          </a:p>
        </p:txBody>
      </p:sp>
      <p:graphicFrame>
        <p:nvGraphicFramePr>
          <p:cNvPr id="110" name="Google Shape;110;p21"/>
          <p:cNvGraphicFramePr/>
          <p:nvPr/>
        </p:nvGraphicFramePr>
        <p:xfrm>
          <a:off x="814650" y="2193975"/>
          <a:ext cx="7239000" cy="2382520"/>
        </p:xfrm>
        <a:graphic>
          <a:graphicData uri="http://schemas.openxmlformats.org/drawingml/2006/table">
            <a:tbl>
              <a:tblPr>
                <a:noFill/>
                <a:tableStyleId>{6D5CD664-4D67-4756-A1DC-766901771E2C}</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0">
                <a:tc>
                  <a:txBody>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All temperatures in the study were measured in degrees Fahrenheit</a:t>
                      </a:r>
                      <a:endParaRPr sz="1200">
                        <a:solidFill>
                          <a:srgbClr val="FFFFFF"/>
                        </a:solidFill>
                        <a:latin typeface="Times New Roman"/>
                        <a:ea typeface="Times New Roman"/>
                        <a:cs typeface="Times New Roman"/>
                        <a:sym typeface="Times New Roman"/>
                      </a:endParaRPr>
                    </a:p>
                  </a:txBody>
                  <a:tcPr marL="63500" marR="63500" marT="63500" marB="63500">
                    <a:lnL w="12650" cap="flat" cmpd="sng">
                      <a:solidFill>
                        <a:schemeClr val="dk1"/>
                      </a:solidFill>
                      <a:prstDash val="solid"/>
                      <a:round/>
                      <a:headEnd type="none" w="sm" len="sm"/>
                      <a:tailEnd type="none" w="sm" len="sm"/>
                    </a:lnL>
                    <a:lnR cap="flat" cmpd="sng">
                      <a:solidFill>
                        <a:schemeClr val="dk1"/>
                      </a:solidFill>
                      <a:prstDash val="solid"/>
                      <a:round/>
                      <a:headEnd type="none" w="sm" len="sm"/>
                      <a:tailEnd type="none" w="sm" len="sm"/>
                    </a:lnR>
                    <a:lnT w="12650" cap="flat" cmpd="sng">
                      <a:solidFill>
                        <a:schemeClr val="dk1"/>
                      </a:solidFill>
                      <a:prstDash val="solid"/>
                      <a:round/>
                      <a:headEnd type="none" w="sm" len="sm"/>
                      <a:tailEnd type="none" w="sm" len="sm"/>
                    </a:lnT>
                    <a:lnB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b="1">
                          <a:solidFill>
                            <a:srgbClr val="FFFFFF"/>
                          </a:solidFill>
                          <a:latin typeface="Times New Roman"/>
                          <a:ea typeface="Times New Roman"/>
                          <a:cs typeface="Times New Roman"/>
                          <a:sym typeface="Times New Roman"/>
                        </a:rPr>
                        <a:t>Affected Stifle Average Maximum Temperature</a:t>
                      </a:r>
                      <a:endParaRPr sz="1200" b="1">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 </a:t>
                      </a:r>
                      <a:endParaRPr sz="1200">
                        <a:solidFill>
                          <a:srgbClr val="FFFFFF"/>
                        </a:solidFill>
                        <a:latin typeface="Times New Roman"/>
                        <a:ea typeface="Times New Roman"/>
                        <a:cs typeface="Times New Roman"/>
                        <a:sym typeface="Times New Roman"/>
                      </a:endParaRPr>
                    </a:p>
                  </a:txBody>
                  <a:tcPr marL="63500" marR="63500" marT="63500" marB="63500">
                    <a:lnL cap="flat" cmpd="sng">
                      <a:solidFill>
                        <a:schemeClr val="dk1"/>
                      </a:solidFill>
                      <a:prstDash val="solid"/>
                      <a:round/>
                      <a:headEnd type="none" w="sm" len="sm"/>
                      <a:tailEnd type="none" w="sm" len="sm"/>
                    </a:lnL>
                    <a:lnR cap="flat" cmpd="sng">
                      <a:solidFill>
                        <a:schemeClr val="dk1"/>
                      </a:solidFill>
                      <a:prstDash val="solid"/>
                      <a:round/>
                      <a:headEnd type="none" w="sm" len="sm"/>
                      <a:tailEnd type="none" w="sm" len="sm"/>
                    </a:lnR>
                    <a:lnT w="12650" cap="flat" cmpd="sng">
                      <a:solidFill>
                        <a:schemeClr val="dk1"/>
                      </a:solidFill>
                      <a:prstDash val="solid"/>
                      <a:round/>
                      <a:headEnd type="none" w="sm" len="sm"/>
                      <a:tailEnd type="none" w="sm" len="sm"/>
                    </a:lnT>
                    <a:lnB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b="1">
                          <a:solidFill>
                            <a:srgbClr val="FFFFFF"/>
                          </a:solidFill>
                          <a:latin typeface="Times New Roman"/>
                          <a:ea typeface="Times New Roman"/>
                          <a:cs typeface="Times New Roman"/>
                          <a:sym typeface="Times New Roman"/>
                        </a:rPr>
                        <a:t>Unaffected Stifle Average Maximum Temperature</a:t>
                      </a:r>
                      <a:endParaRPr sz="1200" b="1">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 </a:t>
                      </a:r>
                      <a:endParaRPr sz="1200">
                        <a:solidFill>
                          <a:srgbClr val="FFFFFF"/>
                        </a:solidFill>
                        <a:latin typeface="Times New Roman"/>
                        <a:ea typeface="Times New Roman"/>
                        <a:cs typeface="Times New Roman"/>
                        <a:sym typeface="Times New Roman"/>
                      </a:endParaRPr>
                    </a:p>
                  </a:txBody>
                  <a:tcPr marL="63500" marR="63500" marT="63500" marB="63500">
                    <a:lnL cap="flat" cmpd="sng">
                      <a:solidFill>
                        <a:schemeClr val="dk1"/>
                      </a:solidFill>
                      <a:prstDash val="solid"/>
                      <a:round/>
                      <a:headEnd type="none" w="sm" len="sm"/>
                      <a:tailEnd type="none" w="sm" len="sm"/>
                    </a:lnL>
                    <a:lnR cap="flat" cmpd="sng">
                      <a:solidFill>
                        <a:schemeClr val="dk1"/>
                      </a:solidFill>
                      <a:prstDash val="solid"/>
                      <a:round/>
                      <a:headEnd type="none" w="sm" len="sm"/>
                      <a:tailEnd type="none" w="sm" len="sm"/>
                    </a:lnR>
                    <a:lnT w="12650" cap="flat" cmpd="sng">
                      <a:solidFill>
                        <a:schemeClr val="dk1"/>
                      </a:solidFill>
                      <a:prstDash val="solid"/>
                      <a:round/>
                      <a:headEnd type="none" w="sm" len="sm"/>
                      <a:tailEnd type="none" w="sm" len="sm"/>
                    </a:lnT>
                    <a:lnB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b="1">
                          <a:solidFill>
                            <a:srgbClr val="FFFFFF"/>
                          </a:solidFill>
                          <a:latin typeface="Times New Roman"/>
                          <a:ea typeface="Times New Roman"/>
                          <a:cs typeface="Times New Roman"/>
                          <a:sym typeface="Times New Roman"/>
                        </a:rPr>
                        <a:t>P-Value</a:t>
                      </a:r>
                      <a:endParaRPr sz="1200" b="1">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(Student’s Unpaired T-Test)</a:t>
                      </a:r>
                      <a:endParaRPr sz="12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 </a:t>
                      </a:r>
                      <a:endParaRPr sz="1200">
                        <a:solidFill>
                          <a:srgbClr val="FFFFFF"/>
                        </a:solidFill>
                        <a:latin typeface="Times New Roman"/>
                        <a:ea typeface="Times New Roman"/>
                        <a:cs typeface="Times New Roman"/>
                        <a:sym typeface="Times New Roman"/>
                      </a:endParaRPr>
                    </a:p>
                  </a:txBody>
                  <a:tcPr marL="63500" marR="63500" marT="63500" marB="63500">
                    <a:lnL cap="flat" cmpd="sng">
                      <a:solidFill>
                        <a:schemeClr val="dk1"/>
                      </a:solidFill>
                      <a:prstDash val="solid"/>
                      <a:round/>
                      <a:headEnd type="none" w="sm" len="sm"/>
                      <a:tailEnd type="none" w="sm" len="sm"/>
                    </a:lnL>
                    <a:lnR w="12650" cap="flat" cmpd="sng">
                      <a:solidFill>
                        <a:schemeClr val="dk1"/>
                      </a:solidFill>
                      <a:prstDash val="solid"/>
                      <a:round/>
                      <a:headEnd type="none" w="sm" len="sm"/>
                      <a:tailEnd type="none" w="sm" len="sm"/>
                    </a:lnR>
                    <a:lnT w="12650" cap="flat" cmpd="sng">
                      <a:solidFill>
                        <a:schemeClr val="dk1"/>
                      </a:solidFill>
                      <a:prstDash val="solid"/>
                      <a:round/>
                      <a:headEnd type="none" w="sm" len="sm"/>
                      <a:tailEnd type="none" w="sm" len="sm"/>
                    </a:lnT>
                    <a:lnB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Lateral view</a:t>
                      </a:r>
                      <a:endParaRPr sz="1200">
                        <a:solidFill>
                          <a:srgbClr val="FFFFFF"/>
                        </a:solidFill>
                        <a:latin typeface="Times New Roman"/>
                        <a:ea typeface="Times New Roman"/>
                        <a:cs typeface="Times New Roman"/>
                        <a:sym typeface="Times New Roman"/>
                      </a:endParaRPr>
                    </a:p>
                  </a:txBody>
                  <a:tcPr marL="63500" marR="63500" marT="63500" marB="63500">
                    <a:lnL w="12650" cap="flat" cmpd="sng">
                      <a:solidFill>
                        <a:schemeClr val="dk1"/>
                      </a:solidFill>
                      <a:prstDash val="solid"/>
                      <a:round/>
                      <a:headEnd type="none" w="sm" len="sm"/>
                      <a:tailEnd type="none" w="sm" len="sm"/>
                    </a:lnL>
                    <a:lnR cap="flat" cmpd="sng">
                      <a:solidFill>
                        <a:schemeClr val="dk1"/>
                      </a:solidFill>
                      <a:prstDash val="solid"/>
                      <a:round/>
                      <a:headEnd type="none" w="sm" len="sm"/>
                      <a:tailEnd type="none" w="sm" len="sm"/>
                    </a:lnR>
                    <a:lnT cap="flat" cmpd="sng">
                      <a:solidFill>
                        <a:schemeClr val="dk1"/>
                      </a:solidFill>
                      <a:prstDash val="solid"/>
                      <a:round/>
                      <a:headEnd type="none" w="sm" len="sm"/>
                      <a:tailEnd type="none" w="sm" len="sm"/>
                    </a:lnT>
                    <a:lnB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90.79</a:t>
                      </a:r>
                      <a:endParaRPr sz="1200">
                        <a:solidFill>
                          <a:srgbClr val="FFFFFF"/>
                        </a:solidFill>
                        <a:latin typeface="Times New Roman"/>
                        <a:ea typeface="Times New Roman"/>
                        <a:cs typeface="Times New Roman"/>
                        <a:sym typeface="Times New Roman"/>
                      </a:endParaRPr>
                    </a:p>
                  </a:txBody>
                  <a:tcPr marL="63500" marR="63500" marT="63500" marB="63500">
                    <a:lnL cap="flat" cmpd="sng">
                      <a:solidFill>
                        <a:schemeClr val="dk1"/>
                      </a:solidFill>
                      <a:prstDash val="solid"/>
                      <a:round/>
                      <a:headEnd type="none" w="sm" len="sm"/>
                      <a:tailEnd type="none" w="sm" len="sm"/>
                    </a:lnL>
                    <a:lnR cap="flat" cmpd="sng">
                      <a:solidFill>
                        <a:schemeClr val="dk1"/>
                      </a:solidFill>
                      <a:prstDash val="solid"/>
                      <a:round/>
                      <a:headEnd type="none" w="sm" len="sm"/>
                      <a:tailEnd type="none" w="sm" len="sm"/>
                    </a:lnR>
                    <a:lnT cap="flat" cmpd="sng">
                      <a:solidFill>
                        <a:schemeClr val="dk1"/>
                      </a:solidFill>
                      <a:prstDash val="solid"/>
                      <a:round/>
                      <a:headEnd type="none" w="sm" len="sm"/>
                      <a:tailEnd type="none" w="sm" len="sm"/>
                    </a:lnT>
                    <a:lnB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90.62</a:t>
                      </a:r>
                      <a:endParaRPr sz="1200">
                        <a:solidFill>
                          <a:srgbClr val="FFFFFF"/>
                        </a:solidFill>
                        <a:latin typeface="Times New Roman"/>
                        <a:ea typeface="Times New Roman"/>
                        <a:cs typeface="Times New Roman"/>
                        <a:sym typeface="Times New Roman"/>
                      </a:endParaRPr>
                    </a:p>
                  </a:txBody>
                  <a:tcPr marL="63500" marR="63500" marT="63500" marB="63500">
                    <a:lnL cap="flat" cmpd="sng">
                      <a:solidFill>
                        <a:schemeClr val="dk1"/>
                      </a:solidFill>
                      <a:prstDash val="solid"/>
                      <a:round/>
                      <a:headEnd type="none" w="sm" len="sm"/>
                      <a:tailEnd type="none" w="sm" len="sm"/>
                    </a:lnL>
                    <a:lnR cap="flat" cmpd="sng">
                      <a:solidFill>
                        <a:schemeClr val="dk1"/>
                      </a:solidFill>
                      <a:prstDash val="solid"/>
                      <a:round/>
                      <a:headEnd type="none" w="sm" len="sm"/>
                      <a:tailEnd type="none" w="sm" len="sm"/>
                    </a:lnR>
                    <a:lnT cap="flat" cmpd="sng">
                      <a:solidFill>
                        <a:schemeClr val="dk1"/>
                      </a:solidFill>
                      <a:prstDash val="solid"/>
                      <a:round/>
                      <a:headEnd type="none" w="sm" len="sm"/>
                      <a:tailEnd type="none" w="sm" len="sm"/>
                    </a:lnT>
                    <a:lnB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0.86</a:t>
                      </a:r>
                      <a:endParaRPr sz="1200">
                        <a:solidFill>
                          <a:srgbClr val="FFFFFF"/>
                        </a:solidFill>
                        <a:latin typeface="Times New Roman"/>
                        <a:ea typeface="Times New Roman"/>
                        <a:cs typeface="Times New Roman"/>
                        <a:sym typeface="Times New Roman"/>
                      </a:endParaRPr>
                    </a:p>
                  </a:txBody>
                  <a:tcPr marL="63500" marR="63500" marT="63500" marB="63500">
                    <a:lnL cap="flat" cmpd="sng">
                      <a:solidFill>
                        <a:schemeClr val="dk1"/>
                      </a:solidFill>
                      <a:prstDash val="solid"/>
                      <a:round/>
                      <a:headEnd type="none" w="sm" len="sm"/>
                      <a:tailEnd type="none" w="sm" len="sm"/>
                    </a:lnL>
                    <a:lnR w="12650" cap="flat" cmpd="sng">
                      <a:solidFill>
                        <a:schemeClr val="dk1"/>
                      </a:solidFill>
                      <a:prstDash val="solid"/>
                      <a:round/>
                      <a:headEnd type="none" w="sm" len="sm"/>
                      <a:tailEnd type="none" w="sm" len="sm"/>
                    </a:lnR>
                    <a:lnT cap="flat" cmpd="sng">
                      <a:solidFill>
                        <a:schemeClr val="dk1"/>
                      </a:solidFill>
                      <a:prstDash val="solid"/>
                      <a:round/>
                      <a:headEnd type="none" w="sm" len="sm"/>
                      <a:tailEnd type="none" w="sm" len="sm"/>
                    </a:lnT>
                    <a:lnB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Cranial view</a:t>
                      </a:r>
                      <a:endParaRPr sz="1200">
                        <a:solidFill>
                          <a:srgbClr val="FFFFFF"/>
                        </a:solidFill>
                        <a:latin typeface="Times New Roman"/>
                        <a:ea typeface="Times New Roman"/>
                        <a:cs typeface="Times New Roman"/>
                        <a:sym typeface="Times New Roman"/>
                      </a:endParaRPr>
                    </a:p>
                  </a:txBody>
                  <a:tcPr marL="63500" marR="63500" marT="63500" marB="63500">
                    <a:lnL w="12650" cap="flat" cmpd="sng">
                      <a:solidFill>
                        <a:schemeClr val="dk1"/>
                      </a:solidFill>
                      <a:prstDash val="solid"/>
                      <a:round/>
                      <a:headEnd type="none" w="sm" len="sm"/>
                      <a:tailEnd type="none" w="sm" len="sm"/>
                    </a:lnL>
                    <a:lnR cap="flat" cmpd="sng">
                      <a:solidFill>
                        <a:schemeClr val="dk1"/>
                      </a:solidFill>
                      <a:prstDash val="solid"/>
                      <a:round/>
                      <a:headEnd type="none" w="sm" len="sm"/>
                      <a:tailEnd type="none" w="sm" len="sm"/>
                    </a:lnR>
                    <a:lnT cap="flat" cmpd="sng">
                      <a:solidFill>
                        <a:schemeClr val="dk1"/>
                      </a:solidFill>
                      <a:prstDash val="solid"/>
                      <a:round/>
                      <a:headEnd type="none" w="sm" len="sm"/>
                      <a:tailEnd type="none" w="sm" len="sm"/>
                    </a:lnT>
                    <a:lnB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90.04</a:t>
                      </a:r>
                      <a:endParaRPr sz="1200">
                        <a:solidFill>
                          <a:srgbClr val="FFFFFF"/>
                        </a:solidFill>
                        <a:latin typeface="Times New Roman"/>
                        <a:ea typeface="Times New Roman"/>
                        <a:cs typeface="Times New Roman"/>
                        <a:sym typeface="Times New Roman"/>
                      </a:endParaRPr>
                    </a:p>
                  </a:txBody>
                  <a:tcPr marL="63500" marR="63500" marT="63500" marB="63500">
                    <a:lnL cap="flat" cmpd="sng">
                      <a:solidFill>
                        <a:schemeClr val="dk1"/>
                      </a:solidFill>
                      <a:prstDash val="solid"/>
                      <a:round/>
                      <a:headEnd type="none" w="sm" len="sm"/>
                      <a:tailEnd type="none" w="sm" len="sm"/>
                    </a:lnL>
                    <a:lnR cap="flat" cmpd="sng">
                      <a:solidFill>
                        <a:schemeClr val="dk1"/>
                      </a:solidFill>
                      <a:prstDash val="solid"/>
                      <a:round/>
                      <a:headEnd type="none" w="sm" len="sm"/>
                      <a:tailEnd type="none" w="sm" len="sm"/>
                    </a:lnR>
                    <a:lnT cap="flat" cmpd="sng">
                      <a:solidFill>
                        <a:schemeClr val="dk1"/>
                      </a:solidFill>
                      <a:prstDash val="solid"/>
                      <a:round/>
                      <a:headEnd type="none" w="sm" len="sm"/>
                      <a:tailEnd type="none" w="sm" len="sm"/>
                    </a:lnT>
                    <a:lnB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90.12</a:t>
                      </a:r>
                      <a:endParaRPr sz="1200">
                        <a:solidFill>
                          <a:srgbClr val="FFFFFF"/>
                        </a:solidFill>
                        <a:latin typeface="Times New Roman"/>
                        <a:ea typeface="Times New Roman"/>
                        <a:cs typeface="Times New Roman"/>
                        <a:sym typeface="Times New Roman"/>
                      </a:endParaRPr>
                    </a:p>
                  </a:txBody>
                  <a:tcPr marL="63500" marR="63500" marT="63500" marB="63500">
                    <a:lnL cap="flat" cmpd="sng">
                      <a:solidFill>
                        <a:schemeClr val="dk1"/>
                      </a:solidFill>
                      <a:prstDash val="solid"/>
                      <a:round/>
                      <a:headEnd type="none" w="sm" len="sm"/>
                      <a:tailEnd type="none" w="sm" len="sm"/>
                    </a:lnL>
                    <a:lnR cap="flat" cmpd="sng">
                      <a:solidFill>
                        <a:schemeClr val="dk1"/>
                      </a:solidFill>
                      <a:prstDash val="solid"/>
                      <a:round/>
                      <a:headEnd type="none" w="sm" len="sm"/>
                      <a:tailEnd type="none" w="sm" len="sm"/>
                    </a:lnR>
                    <a:lnT cap="flat" cmpd="sng">
                      <a:solidFill>
                        <a:schemeClr val="dk1"/>
                      </a:solidFill>
                      <a:prstDash val="solid"/>
                      <a:round/>
                      <a:headEnd type="none" w="sm" len="sm"/>
                      <a:tailEnd type="none" w="sm" len="sm"/>
                    </a:lnT>
                    <a:lnB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0.93</a:t>
                      </a:r>
                      <a:endParaRPr sz="1200">
                        <a:solidFill>
                          <a:srgbClr val="FFFFFF"/>
                        </a:solidFill>
                        <a:latin typeface="Times New Roman"/>
                        <a:ea typeface="Times New Roman"/>
                        <a:cs typeface="Times New Roman"/>
                        <a:sym typeface="Times New Roman"/>
                      </a:endParaRPr>
                    </a:p>
                  </a:txBody>
                  <a:tcPr marL="63500" marR="63500" marT="63500" marB="63500">
                    <a:lnL cap="flat" cmpd="sng">
                      <a:solidFill>
                        <a:schemeClr val="dk1"/>
                      </a:solidFill>
                      <a:prstDash val="solid"/>
                      <a:round/>
                      <a:headEnd type="none" w="sm" len="sm"/>
                      <a:tailEnd type="none" w="sm" len="sm"/>
                    </a:lnL>
                    <a:lnR w="12650" cap="flat" cmpd="sng">
                      <a:solidFill>
                        <a:schemeClr val="dk1"/>
                      </a:solidFill>
                      <a:prstDash val="solid"/>
                      <a:round/>
                      <a:headEnd type="none" w="sm" len="sm"/>
                      <a:tailEnd type="none" w="sm" len="sm"/>
                    </a:lnR>
                    <a:lnT cap="flat" cmpd="sng">
                      <a:solidFill>
                        <a:schemeClr val="dk1"/>
                      </a:solidFill>
                      <a:prstDash val="solid"/>
                      <a:round/>
                      <a:headEnd type="none" w="sm" len="sm"/>
                      <a:tailEnd type="none" w="sm" len="sm"/>
                    </a:lnT>
                    <a:lnB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Caudal view</a:t>
                      </a:r>
                      <a:endParaRPr sz="1200">
                        <a:solidFill>
                          <a:srgbClr val="FFFFFF"/>
                        </a:solidFill>
                        <a:latin typeface="Times New Roman"/>
                        <a:ea typeface="Times New Roman"/>
                        <a:cs typeface="Times New Roman"/>
                        <a:sym typeface="Times New Roman"/>
                      </a:endParaRPr>
                    </a:p>
                  </a:txBody>
                  <a:tcPr marL="63500" marR="63500" marT="63500" marB="63500">
                    <a:lnL w="12650" cap="flat" cmpd="sng">
                      <a:solidFill>
                        <a:schemeClr val="dk1"/>
                      </a:solidFill>
                      <a:prstDash val="solid"/>
                      <a:round/>
                      <a:headEnd type="none" w="sm" len="sm"/>
                      <a:tailEnd type="none" w="sm" len="sm"/>
                    </a:lnL>
                    <a:lnR cap="flat" cmpd="sng">
                      <a:solidFill>
                        <a:schemeClr val="dk1"/>
                      </a:solidFill>
                      <a:prstDash val="solid"/>
                      <a:round/>
                      <a:headEnd type="none" w="sm" len="sm"/>
                      <a:tailEnd type="none" w="sm" len="sm"/>
                    </a:lnR>
                    <a:lnT cap="flat" cmpd="sng">
                      <a:solidFill>
                        <a:schemeClr val="dk1"/>
                      </a:solidFill>
                      <a:prstDash val="solid"/>
                      <a:round/>
                      <a:headEnd type="none" w="sm" len="sm"/>
                      <a:tailEnd type="none" w="sm" len="sm"/>
                    </a:lnT>
                    <a:lnB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91.42</a:t>
                      </a:r>
                      <a:endParaRPr sz="1200">
                        <a:solidFill>
                          <a:srgbClr val="FFFFFF"/>
                        </a:solidFill>
                        <a:latin typeface="Times New Roman"/>
                        <a:ea typeface="Times New Roman"/>
                        <a:cs typeface="Times New Roman"/>
                        <a:sym typeface="Times New Roman"/>
                      </a:endParaRPr>
                    </a:p>
                  </a:txBody>
                  <a:tcPr marL="63500" marR="63500" marT="63500" marB="63500">
                    <a:lnL cap="flat" cmpd="sng">
                      <a:solidFill>
                        <a:schemeClr val="dk1"/>
                      </a:solidFill>
                      <a:prstDash val="solid"/>
                      <a:round/>
                      <a:headEnd type="none" w="sm" len="sm"/>
                      <a:tailEnd type="none" w="sm" len="sm"/>
                    </a:lnL>
                    <a:lnR cap="flat" cmpd="sng">
                      <a:solidFill>
                        <a:schemeClr val="dk1"/>
                      </a:solidFill>
                      <a:prstDash val="solid"/>
                      <a:round/>
                      <a:headEnd type="none" w="sm" len="sm"/>
                      <a:tailEnd type="none" w="sm" len="sm"/>
                    </a:lnR>
                    <a:lnT cap="flat" cmpd="sng">
                      <a:solidFill>
                        <a:schemeClr val="dk1"/>
                      </a:solidFill>
                      <a:prstDash val="solid"/>
                      <a:round/>
                      <a:headEnd type="none" w="sm" len="sm"/>
                      <a:tailEnd type="none" w="sm" len="sm"/>
                    </a:lnT>
                    <a:lnB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91.74</a:t>
                      </a:r>
                      <a:endParaRPr sz="1200">
                        <a:solidFill>
                          <a:srgbClr val="FFFFFF"/>
                        </a:solidFill>
                        <a:latin typeface="Times New Roman"/>
                        <a:ea typeface="Times New Roman"/>
                        <a:cs typeface="Times New Roman"/>
                        <a:sym typeface="Times New Roman"/>
                      </a:endParaRPr>
                    </a:p>
                  </a:txBody>
                  <a:tcPr marL="63500" marR="63500" marT="63500" marB="63500">
                    <a:lnL cap="flat" cmpd="sng">
                      <a:solidFill>
                        <a:schemeClr val="dk1"/>
                      </a:solidFill>
                      <a:prstDash val="solid"/>
                      <a:round/>
                      <a:headEnd type="none" w="sm" len="sm"/>
                      <a:tailEnd type="none" w="sm" len="sm"/>
                    </a:lnL>
                    <a:lnR cap="flat" cmpd="sng">
                      <a:solidFill>
                        <a:schemeClr val="dk1"/>
                      </a:solidFill>
                      <a:prstDash val="solid"/>
                      <a:round/>
                      <a:headEnd type="none" w="sm" len="sm"/>
                      <a:tailEnd type="none" w="sm" len="sm"/>
                    </a:lnR>
                    <a:lnT cap="flat" cmpd="sng">
                      <a:solidFill>
                        <a:schemeClr val="dk1"/>
                      </a:solidFill>
                      <a:prstDash val="solid"/>
                      <a:round/>
                      <a:headEnd type="none" w="sm" len="sm"/>
                      <a:tailEnd type="none" w="sm" len="sm"/>
                    </a:lnT>
                    <a:lnB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0.74</a:t>
                      </a:r>
                      <a:endParaRPr sz="1200">
                        <a:solidFill>
                          <a:srgbClr val="FFFFFF"/>
                        </a:solidFill>
                        <a:latin typeface="Times New Roman"/>
                        <a:ea typeface="Times New Roman"/>
                        <a:cs typeface="Times New Roman"/>
                        <a:sym typeface="Times New Roman"/>
                      </a:endParaRPr>
                    </a:p>
                  </a:txBody>
                  <a:tcPr marL="63500" marR="63500" marT="63500" marB="63500">
                    <a:lnL cap="flat" cmpd="sng">
                      <a:solidFill>
                        <a:schemeClr val="dk1"/>
                      </a:solidFill>
                      <a:prstDash val="solid"/>
                      <a:round/>
                      <a:headEnd type="none" w="sm" len="sm"/>
                      <a:tailEnd type="none" w="sm" len="sm"/>
                    </a:lnL>
                    <a:lnR w="12650" cap="flat" cmpd="sng">
                      <a:solidFill>
                        <a:schemeClr val="dk1"/>
                      </a:solidFill>
                      <a:prstDash val="solid"/>
                      <a:round/>
                      <a:headEnd type="none" w="sm" len="sm"/>
                      <a:tailEnd type="none" w="sm" len="sm"/>
                    </a:lnR>
                    <a:lnT cap="flat" cmpd="sng">
                      <a:solidFill>
                        <a:schemeClr val="dk1"/>
                      </a:solidFill>
                      <a:prstDash val="solid"/>
                      <a:round/>
                      <a:headEnd type="none" w="sm" len="sm"/>
                      <a:tailEnd type="none" w="sm" len="sm"/>
                    </a:lnT>
                    <a:lnB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Medial view</a:t>
                      </a:r>
                      <a:endParaRPr sz="1200">
                        <a:solidFill>
                          <a:srgbClr val="FFFFFF"/>
                        </a:solidFill>
                        <a:latin typeface="Times New Roman"/>
                        <a:ea typeface="Times New Roman"/>
                        <a:cs typeface="Times New Roman"/>
                        <a:sym typeface="Times New Roman"/>
                      </a:endParaRPr>
                    </a:p>
                  </a:txBody>
                  <a:tcPr marL="63500" marR="63500" marT="63500" marB="63500">
                    <a:lnL w="12650" cap="flat" cmpd="sng">
                      <a:solidFill>
                        <a:schemeClr val="dk1"/>
                      </a:solidFill>
                      <a:prstDash val="solid"/>
                      <a:round/>
                      <a:headEnd type="none" w="sm" len="sm"/>
                      <a:tailEnd type="none" w="sm" len="sm"/>
                    </a:lnL>
                    <a:lnR cap="flat" cmpd="sng">
                      <a:solidFill>
                        <a:schemeClr val="dk1"/>
                      </a:solidFill>
                      <a:prstDash val="solid"/>
                      <a:round/>
                      <a:headEnd type="none" w="sm" len="sm"/>
                      <a:tailEnd type="none" w="sm" len="sm"/>
                    </a:lnR>
                    <a:lnT cap="flat" cmpd="sng">
                      <a:solidFill>
                        <a:schemeClr val="dk1"/>
                      </a:solidFill>
                      <a:prstDash val="solid"/>
                      <a:round/>
                      <a:headEnd type="none" w="sm" len="sm"/>
                      <a:tailEnd type="none" w="sm" len="sm"/>
                    </a:lnT>
                    <a:lnB w="126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94.61</a:t>
                      </a:r>
                      <a:endParaRPr sz="1200">
                        <a:solidFill>
                          <a:srgbClr val="FFFFFF"/>
                        </a:solidFill>
                        <a:latin typeface="Times New Roman"/>
                        <a:ea typeface="Times New Roman"/>
                        <a:cs typeface="Times New Roman"/>
                        <a:sym typeface="Times New Roman"/>
                      </a:endParaRPr>
                    </a:p>
                  </a:txBody>
                  <a:tcPr marL="63500" marR="63500" marT="63500" marB="63500">
                    <a:lnL cap="flat" cmpd="sng">
                      <a:solidFill>
                        <a:schemeClr val="dk1"/>
                      </a:solidFill>
                      <a:prstDash val="solid"/>
                      <a:round/>
                      <a:headEnd type="none" w="sm" len="sm"/>
                      <a:tailEnd type="none" w="sm" len="sm"/>
                    </a:lnL>
                    <a:lnR cap="flat" cmpd="sng">
                      <a:solidFill>
                        <a:schemeClr val="dk1"/>
                      </a:solidFill>
                      <a:prstDash val="solid"/>
                      <a:round/>
                      <a:headEnd type="none" w="sm" len="sm"/>
                      <a:tailEnd type="none" w="sm" len="sm"/>
                    </a:lnR>
                    <a:lnT cap="flat" cmpd="sng">
                      <a:solidFill>
                        <a:schemeClr val="dk1"/>
                      </a:solidFill>
                      <a:prstDash val="solid"/>
                      <a:round/>
                      <a:headEnd type="none" w="sm" len="sm"/>
                      <a:tailEnd type="none" w="sm" len="sm"/>
                    </a:lnT>
                    <a:lnB w="126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95.40</a:t>
                      </a:r>
                      <a:endParaRPr sz="1200">
                        <a:solidFill>
                          <a:srgbClr val="FFFFFF"/>
                        </a:solidFill>
                        <a:latin typeface="Times New Roman"/>
                        <a:ea typeface="Times New Roman"/>
                        <a:cs typeface="Times New Roman"/>
                        <a:sym typeface="Times New Roman"/>
                      </a:endParaRPr>
                    </a:p>
                  </a:txBody>
                  <a:tcPr marL="63500" marR="63500" marT="63500" marB="63500">
                    <a:lnL cap="flat" cmpd="sng">
                      <a:solidFill>
                        <a:schemeClr val="dk1"/>
                      </a:solidFill>
                      <a:prstDash val="solid"/>
                      <a:round/>
                      <a:headEnd type="none" w="sm" len="sm"/>
                      <a:tailEnd type="none" w="sm" len="sm"/>
                    </a:lnL>
                    <a:lnR cap="flat" cmpd="sng">
                      <a:solidFill>
                        <a:schemeClr val="dk1"/>
                      </a:solidFill>
                      <a:prstDash val="solid"/>
                      <a:round/>
                      <a:headEnd type="none" w="sm" len="sm"/>
                      <a:tailEnd type="none" w="sm" len="sm"/>
                    </a:lnR>
                    <a:lnT cap="flat" cmpd="sng">
                      <a:solidFill>
                        <a:schemeClr val="dk1"/>
                      </a:solidFill>
                      <a:prstDash val="solid"/>
                      <a:round/>
                      <a:headEnd type="none" w="sm" len="sm"/>
                      <a:tailEnd type="none" w="sm" len="sm"/>
                    </a:lnT>
                    <a:lnB w="126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rgbClr val="FFFFFF"/>
                          </a:solidFill>
                          <a:latin typeface="Times New Roman"/>
                          <a:ea typeface="Times New Roman"/>
                          <a:cs typeface="Times New Roman"/>
                          <a:sym typeface="Times New Roman"/>
                        </a:rPr>
                        <a:t>0.35</a:t>
                      </a:r>
                      <a:endParaRPr sz="1200">
                        <a:solidFill>
                          <a:srgbClr val="FFFFFF"/>
                        </a:solidFill>
                        <a:latin typeface="Times New Roman"/>
                        <a:ea typeface="Times New Roman"/>
                        <a:cs typeface="Times New Roman"/>
                        <a:sym typeface="Times New Roman"/>
                      </a:endParaRPr>
                    </a:p>
                  </a:txBody>
                  <a:tcPr marL="63500" marR="63500" marT="63500" marB="63500">
                    <a:lnL cap="flat" cmpd="sng">
                      <a:solidFill>
                        <a:schemeClr val="dk1"/>
                      </a:solidFill>
                      <a:prstDash val="solid"/>
                      <a:round/>
                      <a:headEnd type="none" w="sm" len="sm"/>
                      <a:tailEnd type="none" w="sm" len="sm"/>
                    </a:lnL>
                    <a:lnR w="12650" cap="flat" cmpd="sng">
                      <a:solidFill>
                        <a:schemeClr val="dk1"/>
                      </a:solidFill>
                      <a:prstDash val="solid"/>
                      <a:round/>
                      <a:headEnd type="none" w="sm" len="sm"/>
                      <a:tailEnd type="none" w="sm" len="sm"/>
                    </a:lnR>
                    <a:lnT cap="flat" cmpd="sng">
                      <a:solidFill>
                        <a:schemeClr val="dk1"/>
                      </a:solidFill>
                      <a:prstDash val="solid"/>
                      <a:round/>
                      <a:headEnd type="none" w="sm" len="sm"/>
                      <a:tailEnd type="none" w="sm" len="sm"/>
                    </a:lnT>
                    <a:lnB w="126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2" name="Audio 1">
            <a:hlinkClick r:id="" action="ppaction://media"/>
            <a:extLst>
              <a:ext uri="{FF2B5EF4-FFF2-40B4-BE49-F238E27FC236}">
                <a16:creationId xmlns:a16="http://schemas.microsoft.com/office/drawing/2014/main" id="{73844731-9AEC-F141-BC21-A968D8AA53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004"/>
    </mc:Choice>
    <mc:Fallback xmlns="">
      <p:transition spd="slow" advTm="34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1602</Words>
  <Application>Microsoft Macintosh PowerPoint</Application>
  <PresentationFormat>On-screen Show (16:9)</PresentationFormat>
  <Paragraphs>119</Paragraphs>
  <Slides>14</Slides>
  <Notes>14</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Simple Dark</vt:lpstr>
      <vt:lpstr>Using a Thermal Imaging Camera to Detect Temperature Differences Between Normal Stifles and Stifles with Cranial Cruciate Ligament Ruptures in Dogs Spencer Davis Holmdel High School</vt:lpstr>
      <vt:lpstr>Abstract</vt:lpstr>
      <vt:lpstr>Introduction</vt:lpstr>
      <vt:lpstr>Hypotheses</vt:lpstr>
      <vt:lpstr>Materials and Methods</vt:lpstr>
      <vt:lpstr>Materials and Methods</vt:lpstr>
      <vt:lpstr>Results</vt:lpstr>
      <vt:lpstr>Results</vt:lpstr>
      <vt:lpstr>Results</vt:lpstr>
      <vt:lpstr>Results</vt:lpstr>
      <vt:lpstr>Conclusions</vt:lpstr>
      <vt:lpstr>Future studies</vt:lpstr>
      <vt:lpstr>Acknowledgements</vt:lpstr>
      <vt:lpstr>Bibliography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 Thermal Imaging Camera to Detect Temperature Differences Between Normal Stifles and Stifles with Cranial Cruciate Ligament Ruptures in Dogs Spencer Davis Holmdel High School</dc:title>
  <cp:lastModifiedBy>Garrett Davis</cp:lastModifiedBy>
  <cp:revision>3</cp:revision>
  <dcterms:modified xsi:type="dcterms:W3CDTF">2020-05-06T16:38:07Z</dcterms:modified>
</cp:coreProperties>
</file>