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60" r:id="rId5"/>
    <p:sldId id="261" r:id="rId6"/>
    <p:sldId id="262" r:id="rId7"/>
    <p:sldId id="263" r:id="rId8"/>
    <p:sldId id="269" r:id="rId9"/>
    <p:sldId id="272" r:id="rId10"/>
    <p:sldId id="264" r:id="rId11"/>
    <p:sldId id="271" r:id="rId12"/>
    <p:sldId id="267" r:id="rId13"/>
    <p:sldId id="268" r:id="rId14"/>
    <p:sldId id="273" r:id="rId15"/>
    <p:sldId id="274" r:id="rId16"/>
  </p:sldIdLst>
  <p:sldSz cx="9144000" cy="5143500" type="screen16x9"/>
  <p:notesSz cx="6858000" cy="9144000"/>
  <p:embeddedFontLst>
    <p:embeddedFont>
      <p:font typeface="Cambria Math" panose="02040503050406030204" pitchFamily="18" charset="0"/>
      <p:regular r:id="rId18"/>
    </p:embeddedFont>
    <p:embeddedFont>
      <p:font typeface="Lato" panose="020F0502020204030203" pitchFamily="34" charset="77"/>
      <p:regular r:id="rId19"/>
      <p:bold r:id="rId20"/>
      <p:italic r:id="rId21"/>
      <p:boldItalic r:id="rId22"/>
    </p:embeddedFont>
    <p:embeddedFont>
      <p:font typeface="Proxima Nova" panose="02000506030000020004" pitchFamily="2" charset="0"/>
      <p:regular r:id="rId23"/>
      <p:bold r:id="rId24"/>
      <p:italic r:id="rId25"/>
      <p:boldItalic r:id="rId26"/>
    </p:embeddedFont>
    <p:embeddedFont>
      <p:font typeface="Raleway" panose="020B0503030101060003" pitchFamily="34"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7ACBB7-4B27-45C9-88FD-CDF7E821DB56}">
  <a:tblStyle styleId="{327ACBB7-4B27-45C9-88FD-CDF7E821DB5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265"/>
    <p:restoredTop sz="94648"/>
  </p:normalViewPr>
  <p:slideViewPr>
    <p:cSldViewPr snapToGrid="0">
      <p:cViewPr>
        <p:scale>
          <a:sx n="131" d="100"/>
          <a:sy n="131" d="100"/>
        </p:scale>
        <p:origin x="8" y="1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logan/Desktop/Research/FINAL%20ALL%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200" b="1"/>
              <a:t>Post</a:t>
            </a:r>
            <a:r>
              <a:rPr lang="en-US" sz="1200" b="1" baseline="0"/>
              <a:t> - Coculture </a:t>
            </a:r>
            <a:r>
              <a:rPr lang="en-US" sz="1200" b="1"/>
              <a:t>SW982</a:t>
            </a:r>
            <a:r>
              <a:rPr lang="en-US" sz="1200" b="1" baseline="0"/>
              <a:t> </a:t>
            </a:r>
            <a:r>
              <a:rPr lang="en-US" sz="1200" b="1"/>
              <a:t>Calreticulin Production </a:t>
            </a:r>
          </a:p>
        </c:rich>
      </c:tx>
      <c:layout>
        <c:manualLayout>
          <c:xMode val="edge"/>
          <c:yMode val="edge"/>
          <c:x val="0.14932116776158566"/>
          <c:y val="1.869232470334213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353231304597959"/>
          <c:y val="0.1789322782227426"/>
          <c:w val="0.83646768695402041"/>
          <c:h val="0.71863378240294251"/>
        </c:manualLayout>
      </c:layout>
      <c:barChart>
        <c:barDir val="col"/>
        <c:grouping val="clustered"/>
        <c:varyColors val="0"/>
        <c:ser>
          <c:idx val="0"/>
          <c:order val="0"/>
          <c:spPr>
            <a:solidFill>
              <a:schemeClr val="tx2"/>
            </a:solidFill>
            <a:ln>
              <a:noFill/>
            </a:ln>
            <a:effectLst/>
          </c:spPr>
          <c:invertIfNegative val="0"/>
          <c:errBars>
            <c:errBarType val="both"/>
            <c:errValType val="cust"/>
            <c:noEndCap val="0"/>
            <c:plus>
              <c:numRef>
                <c:f>'CALRETIULUN EXPRESSION'!$E$27:$E$29</c:f>
                <c:numCache>
                  <c:formatCode>General</c:formatCode>
                  <c:ptCount val="3"/>
                  <c:pt idx="0">
                    <c:v>3</c:v>
                  </c:pt>
                  <c:pt idx="1">
                    <c:v>7</c:v>
                  </c:pt>
                  <c:pt idx="2">
                    <c:v>9</c:v>
                  </c:pt>
                </c:numCache>
              </c:numRef>
            </c:plus>
            <c:minus>
              <c:numRef>
                <c:f>'CALRETIULUN EXPRESSION'!$E$27:$E$29</c:f>
                <c:numCache>
                  <c:formatCode>General</c:formatCode>
                  <c:ptCount val="3"/>
                  <c:pt idx="0">
                    <c:v>3</c:v>
                  </c:pt>
                  <c:pt idx="1">
                    <c:v>7</c:v>
                  </c:pt>
                  <c:pt idx="2">
                    <c:v>9</c:v>
                  </c:pt>
                </c:numCache>
              </c:numRef>
            </c:minus>
            <c:spPr>
              <a:noFill/>
              <a:ln w="9525" cap="flat" cmpd="sng" algn="ctr">
                <a:solidFill>
                  <a:schemeClr val="tx1">
                    <a:lumMod val="65000"/>
                    <a:lumOff val="35000"/>
                  </a:schemeClr>
                </a:solidFill>
                <a:round/>
              </a:ln>
              <a:effectLst/>
            </c:spPr>
          </c:errBars>
          <c:cat>
            <c:strRef>
              <c:f>'CALRETIULUN EXPRESSION'!$C$19:$C$21</c:f>
              <c:strCache>
                <c:ptCount val="3"/>
                <c:pt idx="0">
                  <c:v>-/-</c:v>
                </c:pt>
                <c:pt idx="1">
                  <c:v>-/+</c:v>
                </c:pt>
                <c:pt idx="2">
                  <c:v>+/+</c:v>
                </c:pt>
              </c:strCache>
            </c:strRef>
          </c:cat>
          <c:val>
            <c:numRef>
              <c:f>'CALRETIULUN EXPRESSION'!$D$19:$D$21</c:f>
              <c:numCache>
                <c:formatCode>General</c:formatCode>
                <c:ptCount val="3"/>
                <c:pt idx="0">
                  <c:v>100</c:v>
                </c:pt>
                <c:pt idx="1">
                  <c:v>107.381193124368</c:v>
                </c:pt>
                <c:pt idx="2">
                  <c:v>183.41759352881695</c:v>
                </c:pt>
              </c:numCache>
            </c:numRef>
          </c:val>
          <c:extLst>
            <c:ext xmlns:c16="http://schemas.microsoft.com/office/drawing/2014/chart" uri="{C3380CC4-5D6E-409C-BE32-E72D297353CC}">
              <c16:uniqueId val="{00000000-F459-5A40-9188-F73DAFB9B06A}"/>
            </c:ext>
          </c:extLst>
        </c:ser>
        <c:dLbls>
          <c:showLegendKey val="0"/>
          <c:showVal val="0"/>
          <c:showCatName val="0"/>
          <c:showSerName val="0"/>
          <c:showPercent val="0"/>
          <c:showBubbleSize val="0"/>
        </c:dLbls>
        <c:gapWidth val="150"/>
        <c:axId val="1693069440"/>
        <c:axId val="1693071072"/>
      </c:barChart>
      <c:catAx>
        <c:axId val="1693069440"/>
        <c:scaling>
          <c:orientation val="minMax"/>
        </c:scaling>
        <c:delete val="1"/>
        <c:axPos val="b"/>
        <c:numFmt formatCode="General" sourceLinked="1"/>
        <c:majorTickMark val="none"/>
        <c:minorTickMark val="none"/>
        <c:tickLblPos val="nextTo"/>
        <c:crossAx val="1693071072"/>
        <c:crosses val="autoZero"/>
        <c:auto val="1"/>
        <c:lblAlgn val="ctr"/>
        <c:lblOffset val="100"/>
        <c:noMultiLvlLbl val="0"/>
      </c:catAx>
      <c:valAx>
        <c:axId val="1693071072"/>
        <c:scaling>
          <c:orientation val="minMax"/>
          <c:max val="2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b="1"/>
                  <a:t>% of  Control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93069440"/>
        <c:crosses val="autoZero"/>
        <c:crossBetween val="between"/>
      </c:valAx>
      <c:spPr>
        <a:noFill/>
        <a:ln>
          <a:noFill/>
        </a:ln>
        <a:effectLst/>
      </c:spPr>
    </c:plotArea>
    <c:plotVisOnly val="1"/>
    <c:dispBlanksAs val="gap"/>
    <c:showDLblsOverMax val="0"/>
  </c:chart>
  <c:spPr>
    <a:noFill/>
    <a:ln>
      <a:noFill/>
    </a:ln>
    <a:effectLst/>
  </c:spPr>
  <c:txPr>
    <a:bodyPr/>
    <a:lstStyle/>
    <a:p>
      <a:pPr>
        <a:defRPr b="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0.525</cdr:x>
      <cdr:y>0.39352</cdr:y>
    </cdr:from>
    <cdr:to>
      <cdr:x>0.66759</cdr:x>
      <cdr:y>0.46759</cdr:y>
    </cdr:to>
    <cdr:sp macro="" textlink="">
      <cdr:nvSpPr>
        <cdr:cNvPr id="2" name="TextBox 1">
          <a:extLst xmlns:a="http://schemas.openxmlformats.org/drawingml/2006/main">
            <a:ext uri="{FF2B5EF4-FFF2-40B4-BE49-F238E27FC236}">
              <a16:creationId xmlns:a16="http://schemas.microsoft.com/office/drawing/2014/main" id="{A03BE1B9-6419-D14B-B53F-790115A0D42D}"/>
            </a:ext>
          </a:extLst>
        </cdr:cNvPr>
        <cdr:cNvSpPr txBox="1"/>
      </cdr:nvSpPr>
      <cdr:spPr>
        <a:xfrm xmlns:a="http://schemas.openxmlformats.org/drawingml/2006/main">
          <a:off x="2400300" y="1079498"/>
          <a:ext cx="651933" cy="203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a:p>
      </cdr:txBody>
    </cdr:sp>
  </cdr:relSizeAnchor>
  <cdr:relSizeAnchor xmlns:cdr="http://schemas.openxmlformats.org/drawingml/2006/chartDrawing">
    <cdr:from>
      <cdr:x>0.61983</cdr:x>
      <cdr:y>0.18106</cdr:y>
    </cdr:from>
    <cdr:to>
      <cdr:x>0.76245</cdr:x>
      <cdr:y>0.28909</cdr:y>
    </cdr:to>
    <cdr:sp macro="" textlink="">
      <cdr:nvSpPr>
        <cdr:cNvPr id="3" name="TextBox 2">
          <a:extLst xmlns:a="http://schemas.openxmlformats.org/drawingml/2006/main">
            <a:ext uri="{FF2B5EF4-FFF2-40B4-BE49-F238E27FC236}">
              <a16:creationId xmlns:a16="http://schemas.microsoft.com/office/drawing/2014/main" id="{B53E80E4-EE9C-594F-9682-99553447B460}"/>
            </a:ext>
          </a:extLst>
        </cdr:cNvPr>
        <cdr:cNvSpPr txBox="1"/>
      </cdr:nvSpPr>
      <cdr:spPr>
        <a:xfrm xmlns:a="http://schemas.openxmlformats.org/drawingml/2006/main">
          <a:off x="2827085" y="492074"/>
          <a:ext cx="650517" cy="293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a:t>***</a:t>
          </a:r>
        </a:p>
      </cdr:txBody>
    </cdr:sp>
  </cdr:relSizeAnchor>
  <cdr:relSizeAnchor xmlns:cdr="http://schemas.openxmlformats.org/drawingml/2006/chartDrawing">
    <cdr:from>
      <cdr:x>0.37593</cdr:x>
      <cdr:y>0.3884</cdr:y>
    </cdr:from>
    <cdr:to>
      <cdr:x>0.47344</cdr:x>
      <cdr:y>0.49643</cdr:y>
    </cdr:to>
    <cdr:sp macro="" textlink="">
      <cdr:nvSpPr>
        <cdr:cNvPr id="4" name="TextBox 1">
          <a:extLst xmlns:a="http://schemas.openxmlformats.org/drawingml/2006/main">
            <a:ext uri="{FF2B5EF4-FFF2-40B4-BE49-F238E27FC236}">
              <a16:creationId xmlns:a16="http://schemas.microsoft.com/office/drawing/2014/main" id="{8DAA5D1B-7E2A-F74B-86B5-22E7C3E95C96}"/>
            </a:ext>
          </a:extLst>
        </cdr:cNvPr>
        <cdr:cNvSpPr txBox="1"/>
      </cdr:nvSpPr>
      <cdr:spPr>
        <a:xfrm xmlns:a="http://schemas.openxmlformats.org/drawingml/2006/main">
          <a:off x="1714663" y="1055548"/>
          <a:ext cx="444714" cy="2935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t>
          </a:r>
        </a:p>
      </cdr:txBody>
    </cdr:sp>
  </cdr:relSizeAnchor>
  <cdr:relSizeAnchor xmlns:cdr="http://schemas.openxmlformats.org/drawingml/2006/chartDrawing">
    <cdr:from>
      <cdr:x>0.26901</cdr:x>
      <cdr:y>0.47616</cdr:y>
    </cdr:from>
    <cdr:to>
      <cdr:x>0.55098</cdr:x>
      <cdr:y>0.5501</cdr:y>
    </cdr:to>
    <cdr:sp macro="" textlink="">
      <cdr:nvSpPr>
        <cdr:cNvPr id="5" name="Left Bracket 4">
          <a:extLst xmlns:a="http://schemas.openxmlformats.org/drawingml/2006/main">
            <a:ext uri="{FF2B5EF4-FFF2-40B4-BE49-F238E27FC236}">
              <a16:creationId xmlns:a16="http://schemas.microsoft.com/office/drawing/2014/main" id="{0ADB0C6B-5562-1F46-90CE-12C5F88305EC}"/>
            </a:ext>
          </a:extLst>
        </cdr:cNvPr>
        <cdr:cNvSpPr/>
      </cdr:nvSpPr>
      <cdr:spPr>
        <a:xfrm xmlns:a="http://schemas.openxmlformats.org/drawingml/2006/main" rot="5400000">
          <a:off x="1769534" y="751499"/>
          <a:ext cx="200948" cy="1286076"/>
        </a:xfrm>
        <a:prstGeom xmlns:a="http://schemas.openxmlformats.org/drawingml/2006/main" prst="leftBracket">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0.54335</cdr:x>
      <cdr:y>0.26122</cdr:y>
    </cdr:from>
    <cdr:to>
      <cdr:x>0.83061</cdr:x>
      <cdr:y>0.32037</cdr:y>
    </cdr:to>
    <cdr:sp macro="" textlink="">
      <cdr:nvSpPr>
        <cdr:cNvPr id="6" name="Left Bracket 5">
          <a:extLst xmlns:a="http://schemas.openxmlformats.org/drawingml/2006/main">
            <a:ext uri="{FF2B5EF4-FFF2-40B4-BE49-F238E27FC236}">
              <a16:creationId xmlns:a16="http://schemas.microsoft.com/office/drawing/2014/main" id="{02D08622-A756-3641-B9B2-5DC08ED4DECC}"/>
            </a:ext>
          </a:extLst>
        </cdr:cNvPr>
        <cdr:cNvSpPr/>
      </cdr:nvSpPr>
      <cdr:spPr>
        <a:xfrm xmlns:a="http://schemas.openxmlformats.org/drawingml/2006/main" rot="5400000">
          <a:off x="3052984" y="135198"/>
          <a:ext cx="160758" cy="1310190"/>
        </a:xfrm>
        <a:prstGeom xmlns:a="http://schemas.openxmlformats.org/drawingml/2006/main" prst="leftBracket">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0.27606</cdr:x>
      <cdr:y>0.14883</cdr:y>
    </cdr:from>
    <cdr:to>
      <cdr:x>0.82766</cdr:x>
      <cdr:y>0.23955</cdr:y>
    </cdr:to>
    <cdr:sp macro="" textlink="">
      <cdr:nvSpPr>
        <cdr:cNvPr id="7" name="Left Bracket 6">
          <a:extLst xmlns:a="http://schemas.openxmlformats.org/drawingml/2006/main">
            <a:ext uri="{FF2B5EF4-FFF2-40B4-BE49-F238E27FC236}">
              <a16:creationId xmlns:a16="http://schemas.microsoft.com/office/drawing/2014/main" id="{4C72773C-24D3-9D49-83BF-1C60AA600A4E}"/>
            </a:ext>
          </a:extLst>
        </cdr:cNvPr>
        <cdr:cNvSpPr/>
      </cdr:nvSpPr>
      <cdr:spPr>
        <a:xfrm xmlns:a="http://schemas.openxmlformats.org/drawingml/2006/main" rot="5400000">
          <a:off x="2393789" y="-730197"/>
          <a:ext cx="246550" cy="2515886"/>
        </a:xfrm>
        <a:prstGeom xmlns:a="http://schemas.openxmlformats.org/drawingml/2006/main" prst="leftBracket">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0.50458</cdr:x>
      <cdr:y>0.06601</cdr:y>
    </cdr:from>
    <cdr:to>
      <cdr:x>0.64721</cdr:x>
      <cdr:y>0.17404</cdr:y>
    </cdr:to>
    <cdr:sp macro="" textlink="">
      <cdr:nvSpPr>
        <cdr:cNvPr id="8" name="TextBox 1">
          <a:extLst xmlns:a="http://schemas.openxmlformats.org/drawingml/2006/main">
            <a:ext uri="{FF2B5EF4-FFF2-40B4-BE49-F238E27FC236}">
              <a16:creationId xmlns:a16="http://schemas.microsoft.com/office/drawing/2014/main" id="{3E8679E4-3981-914D-9A6C-8BDCFBA60007}"/>
            </a:ext>
          </a:extLst>
        </cdr:cNvPr>
        <cdr:cNvSpPr txBox="1"/>
      </cdr:nvSpPr>
      <cdr:spPr>
        <a:xfrm xmlns:a="http://schemas.openxmlformats.org/drawingml/2006/main">
          <a:off x="2301433" y="179408"/>
          <a:ext cx="650517" cy="2935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700c8ca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700c8ca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My name is Logan Beharry and the title of my project is Anti-CD47 Therapy a novel treatment for </a:t>
            </a:r>
            <a:r>
              <a:rPr lang="en-US" dirty="0" err="1"/>
              <a:t>Rhuematoid</a:t>
            </a:r>
            <a:r>
              <a:rPr lang="en-US" dirty="0"/>
              <a:t> Arthritis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f88252dc4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f88252dc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graph </a:t>
            </a:r>
            <a:r>
              <a:rPr lang="en-US" dirty="0" err="1"/>
              <a:t>deminstrates</a:t>
            </a:r>
            <a:r>
              <a:rPr lang="en-US" dirty="0"/>
              <a:t> measured </a:t>
            </a:r>
            <a:r>
              <a:rPr lang="en-US" dirty="0" err="1"/>
              <a:t>levles</a:t>
            </a:r>
            <a:r>
              <a:rPr lang="en-US" dirty="0"/>
              <a:t> of </a:t>
            </a:r>
            <a:r>
              <a:rPr lang="en-US" dirty="0" err="1"/>
              <a:t>Interlukin</a:t>
            </a:r>
            <a:r>
              <a:rPr lang="en-US" dirty="0"/>
              <a:t> 6 in the </a:t>
            </a:r>
            <a:r>
              <a:rPr lang="en-US" dirty="0" err="1"/>
              <a:t>secretome</a:t>
            </a:r>
            <a:r>
              <a:rPr lang="en-US" dirty="0"/>
              <a:t> of the coculture. Cell media was collected and tested using an ELISA. </a:t>
            </a:r>
            <a:r>
              <a:rPr lang="en-US" dirty="0" err="1"/>
              <a:t>Intrstingly</a:t>
            </a:r>
            <a:r>
              <a:rPr lang="en-US" dirty="0"/>
              <a:t>, Anti-CD47 treatment held the lowest levels of IL-6 and the TNF only group had the highest </a:t>
            </a:r>
            <a:r>
              <a:rPr lang="en-US" dirty="0" err="1"/>
              <a:t>lelvs</a:t>
            </a:r>
            <a:r>
              <a:rPr lang="en-US" dirty="0"/>
              <a:t>. IL-6 is responsible for detrimental inflammation as well as bone destruction in RA. The decreased IL-6 </a:t>
            </a:r>
            <a:r>
              <a:rPr lang="en-US" dirty="0" err="1"/>
              <a:t>procuction</a:t>
            </a:r>
            <a:r>
              <a:rPr lang="en-US" dirty="0"/>
              <a:t> associated with Anti-CD47 treatment could prevent or at least delay the painful </a:t>
            </a:r>
            <a:r>
              <a:rPr lang="en-US" dirty="0" err="1"/>
              <a:t>efffects</a:t>
            </a:r>
            <a:r>
              <a:rPr lang="en-US" dirty="0"/>
              <a:t> of RA</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Laslty</a:t>
            </a:r>
            <a:r>
              <a:rPr lang="en-US" dirty="0"/>
              <a:t>, as </a:t>
            </a:r>
            <a:r>
              <a:rPr lang="en-US" dirty="0" err="1"/>
              <a:t>previosly</a:t>
            </a:r>
            <a:r>
              <a:rPr lang="en-US" dirty="0"/>
              <a:t> explained high </a:t>
            </a:r>
            <a:r>
              <a:rPr lang="en-US" dirty="0" err="1"/>
              <a:t>levles</a:t>
            </a:r>
            <a:r>
              <a:rPr lang="en-US" dirty="0"/>
              <a:t>  </a:t>
            </a:r>
            <a:r>
              <a:rPr lang="en-US" dirty="0" err="1"/>
              <a:t>Calrecitulin</a:t>
            </a:r>
            <a:r>
              <a:rPr lang="en-US" dirty="0"/>
              <a:t> is representative of phagocytic </a:t>
            </a:r>
            <a:r>
              <a:rPr lang="en-US" dirty="0" err="1"/>
              <a:t>acitivty</a:t>
            </a:r>
            <a:r>
              <a:rPr lang="en-US" dirty="0"/>
              <a:t>. This figure demonstrates that the Anti-CD47 treated group had a high </a:t>
            </a:r>
            <a:r>
              <a:rPr lang="en-US" dirty="0" err="1"/>
              <a:t>phgocytic</a:t>
            </a:r>
            <a:r>
              <a:rPr lang="en-US" dirty="0"/>
              <a:t> index compared to the TNF treated group. </a:t>
            </a:r>
          </a:p>
        </p:txBody>
      </p:sp>
    </p:spTree>
    <p:extLst>
      <p:ext uri="{BB962C8B-B14F-4D97-AF65-F5344CB8AC3E}">
        <p14:creationId xmlns:p14="http://schemas.microsoft.com/office/powerpoint/2010/main" val="205327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700c8ca63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700c8ca6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study has demonstrated that </a:t>
            </a:r>
            <a:r>
              <a:rPr lang="en-US" sz="1100" b="0" i="0" u="none" strike="noStrike" cap="none" dirty="0" err="1">
                <a:solidFill>
                  <a:srgbClr val="000000"/>
                </a:solidFill>
                <a:effectLst/>
                <a:latin typeface="Arial"/>
                <a:ea typeface="Arial"/>
                <a:cs typeface="Arial"/>
                <a:sym typeface="Arial"/>
              </a:rPr>
              <a:t>trting</a:t>
            </a:r>
            <a:r>
              <a:rPr lang="en-US" sz="1100" b="0" i="0" u="none" strike="noStrike" cap="none" dirty="0">
                <a:solidFill>
                  <a:srgbClr val="000000"/>
                </a:solidFill>
                <a:effectLst/>
                <a:latin typeface="Arial"/>
                <a:ea typeface="Arial"/>
                <a:cs typeface="Arial"/>
                <a:sym typeface="Arial"/>
              </a:rPr>
              <a:t> the Fibroblast-like </a:t>
            </a:r>
            <a:r>
              <a:rPr lang="en-US" sz="1100" b="0" i="0" u="none" strike="noStrike" cap="none" dirty="0" err="1">
                <a:solidFill>
                  <a:srgbClr val="000000"/>
                </a:solidFill>
                <a:effectLst/>
                <a:latin typeface="Arial"/>
                <a:ea typeface="Arial"/>
                <a:cs typeface="Arial"/>
                <a:sym typeface="Arial"/>
              </a:rPr>
              <a:t>Synoviocyte</a:t>
            </a:r>
            <a:r>
              <a:rPr lang="en-US" sz="1100" b="0" i="0" u="none" strike="noStrike" cap="none" dirty="0">
                <a:solidFill>
                  <a:srgbClr val="000000"/>
                </a:solidFill>
                <a:effectLst/>
                <a:latin typeface="Arial"/>
                <a:ea typeface="Arial"/>
                <a:cs typeface="Arial"/>
                <a:sym typeface="Arial"/>
              </a:rPr>
              <a:t> Cell Line SW982 with varying concentrations of TNF alpha, an inflammatory cytokine overly-expressed in the Synovium of patients with Rheumatoid Arthritis (RA) the surface-protein </a:t>
            </a:r>
            <a:r>
              <a:rPr lang="en-US" sz="1100" b="1" i="0" u="none" strike="noStrike" cap="none" dirty="0">
                <a:solidFill>
                  <a:srgbClr val="000000"/>
                </a:solidFill>
                <a:effectLst/>
                <a:latin typeface="Arial"/>
                <a:ea typeface="Arial"/>
                <a:cs typeface="Arial"/>
                <a:sym typeface="Arial"/>
              </a:rPr>
              <a:t>CD47 is significantly upregulated </a:t>
            </a:r>
            <a:r>
              <a:rPr lang="en-US" sz="1100" b="0" i="0" u="none" strike="noStrike" cap="none" dirty="0">
                <a:solidFill>
                  <a:srgbClr val="000000"/>
                </a:solidFill>
                <a:effectLst/>
                <a:latin typeface="Arial"/>
                <a:ea typeface="Arial"/>
                <a:cs typeface="Arial"/>
                <a:sym typeface="Arial"/>
              </a:rPr>
              <a:t>.This protein is Anti-Phagocytic and prevents engulfment by macrophages, leading to phage activation and further inflammatory response. Specifically, an increase in the production of IL-6, an dangerous inflammatory cytokine that leads to bone degeneration. Furthermore, results demonstrated that calreticulin a pro-phagocytic protein was upregulated upon Anti-CD47 treatment. Moreover, an increase in phagocytic index due to Anti-CD47 treatments was further confirmed by quantification of fluoresce levels post coculture.</a:t>
            </a:r>
          </a:p>
          <a:p>
            <a:pPr marL="0" lvl="0" indent="0" algn="l" rtl="0">
              <a:lnSpc>
                <a:spcPct val="115000"/>
              </a:lnSpc>
              <a:spcBef>
                <a:spcPts val="0"/>
              </a:spcBef>
              <a:spcAft>
                <a:spcPts val="0"/>
              </a:spcAft>
              <a:buNone/>
            </a:pPr>
            <a:r>
              <a:rPr lang="en-US" sz="1100" dirty="0">
                <a:latin typeface="Times" pitchFamily="2" charset="0"/>
                <a:ea typeface="Times New Roman" panose="02020603050405020304" pitchFamily="18" charset="0"/>
              </a:rPr>
              <a:t>This finding has numerous applications outside of Rheumatoid Arthritis; Inflammation mediated by TNF-</a:t>
            </a:r>
            <a:r>
              <a:rPr lang="en-US" sz="1100" dirty="0" err="1">
                <a:latin typeface="Times" pitchFamily="2" charset="0"/>
                <a:ea typeface="Times New Roman" panose="02020603050405020304" pitchFamily="18" charset="0"/>
              </a:rPr>
              <a:t>APlha</a:t>
            </a:r>
            <a:r>
              <a:rPr lang="en-US" sz="1100" dirty="0">
                <a:latin typeface="Times" pitchFamily="2" charset="0"/>
                <a:ea typeface="Times New Roman" panose="02020603050405020304" pitchFamily="18" charset="0"/>
              </a:rPr>
              <a:t> </a:t>
            </a:r>
            <a:r>
              <a:rPr lang="en-US" sz="1100" dirty="0" err="1">
                <a:latin typeface="Times" pitchFamily="2" charset="0"/>
                <a:ea typeface="Times New Roman" panose="02020603050405020304" pitchFamily="18" charset="0"/>
              </a:rPr>
              <a:t>exspression</a:t>
            </a:r>
            <a:r>
              <a:rPr lang="en-US" sz="1100" dirty="0">
                <a:latin typeface="Times" pitchFamily="2" charset="0"/>
                <a:ea typeface="Times New Roman" panose="02020603050405020304" pitchFamily="18" charset="0"/>
              </a:rPr>
              <a:t> and phagocytic </a:t>
            </a:r>
            <a:r>
              <a:rPr lang="en-US" sz="1100" dirty="0" err="1">
                <a:latin typeface="Times" pitchFamily="2" charset="0"/>
                <a:ea typeface="Times New Roman" panose="02020603050405020304" pitchFamily="18" charset="0"/>
              </a:rPr>
              <a:t>inhibiton</a:t>
            </a:r>
            <a:r>
              <a:rPr lang="en-US" sz="1100" dirty="0">
                <a:latin typeface="Times" pitchFamily="2" charset="0"/>
                <a:ea typeface="Times New Roman" panose="02020603050405020304" pitchFamily="18" charset="0"/>
              </a:rPr>
              <a:t> has been implicated in the pathogenesis inflammatory bowel disease (IBD), multiple sclerosis, atherosclerosis</a:t>
            </a:r>
          </a:p>
          <a:p>
            <a:pPr marL="0" lvl="0" indent="0" algn="l" rtl="0">
              <a:lnSpc>
                <a:spcPct val="115000"/>
              </a:lnSpc>
              <a:spcBef>
                <a:spcPts val="0"/>
              </a:spcBef>
              <a:spcAft>
                <a:spcPts val="0"/>
              </a:spcAft>
              <a:buNone/>
            </a:pPr>
            <a:r>
              <a:rPr lang="en-US" sz="1100" dirty="0">
                <a:latin typeface="Times" pitchFamily="2" charset="0"/>
                <a:ea typeface="Times New Roman" panose="02020603050405020304" pitchFamily="18" charset="0"/>
              </a:rPr>
              <a:t>The overexpression of CD47 in these diseases should be explored. </a:t>
            </a:r>
          </a:p>
          <a:p>
            <a:pPr marL="0" lvl="0" indent="0" algn="l" rtl="0">
              <a:lnSpc>
                <a:spcPct val="115000"/>
              </a:lnSpc>
              <a:spcBef>
                <a:spcPts val="0"/>
              </a:spcBef>
              <a:spcAft>
                <a:spcPts val="0"/>
              </a:spcAft>
              <a:buNone/>
            </a:pPr>
            <a:endParaRPr lang="en-US" sz="1100" dirty="0">
              <a:latin typeface="Times" pitchFamily="2" charset="0"/>
            </a:endParaRPr>
          </a:p>
          <a:p>
            <a:pPr marL="342900" indent="-342900">
              <a:buFont typeface="Symbol" pitchFamily="2" charset="2"/>
              <a:buChar char=""/>
            </a:pPr>
            <a:r>
              <a:rPr lang="en-US" sz="1100" dirty="0">
                <a:latin typeface="Times" pitchFamily="2" charset="0"/>
                <a:ea typeface="Times New Roman" panose="02020603050405020304" pitchFamily="18" charset="0"/>
              </a:rPr>
              <a:t>Anti-CD47 treatment differs from many available treatments of Rheumatoid Arthritis. FDA approved treatments of Etanercept, Infliximab, and more all work to block TNF𝛼. These treatments are temporary and need to be re-administered monthly; Anti-CD47 therapy could potentially not require multiple doses. By counteracting the disruption to the glycoprotein homeostasis of Synoviocytes, CD47 should not inhibit phagocytosis. However, to determine this, future studies should be conducted to asses the long-term effects of Anti-CD47 therapy in RA. </a:t>
            </a:r>
          </a:p>
          <a:p>
            <a:pPr marL="0" lvl="0" indent="0" algn="l" rtl="0">
              <a:lnSpc>
                <a:spcPct val="115000"/>
              </a:lnSpc>
              <a:spcBef>
                <a:spcPts val="0"/>
              </a:spcBef>
              <a:spcAft>
                <a:spcPts val="0"/>
              </a:spcAft>
              <a:buNone/>
            </a:pPr>
            <a:endParaRPr lang="en-GB" sz="1100"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f88252dc4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f88252dc4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f88252dc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u="none" strike="noStrike" cap="none" dirty="0">
                <a:solidFill>
                  <a:srgbClr val="000000"/>
                </a:solidFill>
                <a:effectLst/>
                <a:latin typeface="Arial"/>
                <a:ea typeface="Arial"/>
                <a:cs typeface="Arial"/>
                <a:sym typeface="Arial"/>
              </a:rPr>
              <a:t>Rheumatoid Arthritis (RA)</a:t>
            </a:r>
            <a:r>
              <a:rPr lang="en-US" sz="1100" b="0" i="0" u="none" strike="noStrike" cap="none" dirty="0">
                <a:solidFill>
                  <a:srgbClr val="000000"/>
                </a:solidFill>
                <a:effectLst/>
                <a:latin typeface="Arial"/>
                <a:ea typeface="Arial"/>
                <a:cs typeface="Arial"/>
                <a:sym typeface="Arial"/>
              </a:rPr>
              <a:t> is a chronic inflammatory disorder that affects greater than 2 million Americans. RA causes fatigue, pain and swelling and places patients at a greater risk for developing other inflammatory disorders. In RA, the body’s immune system is unable to resolve inflammation in the synovium, or the membrane that lines the joints. This causes a buildup fluids, commonly referred to  as swelling.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Image 1  depicts the difference between a healthy joint and arthritic one. </a:t>
            </a:r>
            <a:r>
              <a:rPr lang="en-US" sz="1100" b="0" i="0" u="none" strike="noStrike" cap="none" dirty="0">
                <a:solidFill>
                  <a:srgbClr val="000000"/>
                </a:solidFill>
                <a:effectLst/>
                <a:latin typeface="Arial"/>
                <a:cs typeface="Arial"/>
                <a:sym typeface="Arial"/>
              </a:rPr>
              <a:t>The </a:t>
            </a:r>
            <a:r>
              <a:rPr lang="en-US" sz="1100" b="0" i="0" u="none" strike="noStrike" cap="none" dirty="0" err="1">
                <a:solidFill>
                  <a:srgbClr val="000000"/>
                </a:solidFill>
                <a:effectLst/>
                <a:latin typeface="Arial"/>
                <a:cs typeface="Arial"/>
                <a:sym typeface="Arial"/>
              </a:rPr>
              <a:t>overexspression</a:t>
            </a:r>
            <a:r>
              <a:rPr lang="en-US" sz="1100" b="0" i="0" u="none" strike="noStrike" cap="none" dirty="0">
                <a:solidFill>
                  <a:srgbClr val="000000"/>
                </a:solidFill>
                <a:effectLst/>
                <a:latin typeface="Arial"/>
                <a:cs typeface="Arial"/>
                <a:sym typeface="Arial"/>
              </a:rPr>
              <a:t> of the pro-inflammatory cytokines Tumor Necrosis Factor and </a:t>
            </a:r>
            <a:r>
              <a:rPr lang="en-US" sz="1100" b="0" i="0" u="none" strike="noStrike" cap="none" dirty="0" err="1">
                <a:solidFill>
                  <a:srgbClr val="000000"/>
                </a:solidFill>
                <a:effectLst/>
                <a:latin typeface="Arial"/>
                <a:cs typeface="Arial"/>
                <a:sym typeface="Arial"/>
              </a:rPr>
              <a:t>Interlukin</a:t>
            </a:r>
            <a:r>
              <a:rPr lang="en-US" sz="1100" b="0" i="0" u="none" strike="noStrike" cap="none" dirty="0">
                <a:solidFill>
                  <a:srgbClr val="000000"/>
                </a:solidFill>
                <a:effectLst/>
                <a:latin typeface="Arial"/>
                <a:cs typeface="Arial"/>
                <a:sym typeface="Arial"/>
              </a:rPr>
              <a:t> 6 are used to identify </a:t>
            </a:r>
            <a:r>
              <a:rPr lang="en-US" sz="1100" b="0" i="0" u="none" strike="noStrike" cap="none" dirty="0" err="1">
                <a:solidFill>
                  <a:srgbClr val="000000"/>
                </a:solidFill>
                <a:effectLst/>
                <a:latin typeface="Arial"/>
                <a:cs typeface="Arial"/>
                <a:sym typeface="Arial"/>
              </a:rPr>
              <a:t>Rhuemoatid</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Arthirits</a:t>
            </a:r>
            <a:r>
              <a:rPr lang="en-US" sz="1100" b="0" i="0" u="none" strike="noStrike" cap="none" dirty="0">
                <a:solidFill>
                  <a:srgbClr val="000000"/>
                </a:solidFill>
                <a:effectLst/>
                <a:latin typeface="Arial"/>
                <a:cs typeface="Arial"/>
                <a:sym typeface="Arial"/>
              </a:rPr>
              <a:t>, which results when diseased </a:t>
            </a:r>
            <a:r>
              <a:rPr lang="en-US" sz="1100" b="0" i="0" u="none" strike="noStrike" cap="none" dirty="0" err="1">
                <a:solidFill>
                  <a:srgbClr val="000000"/>
                </a:solidFill>
                <a:effectLst/>
                <a:latin typeface="Arial"/>
                <a:cs typeface="Arial"/>
                <a:sym typeface="Arial"/>
              </a:rPr>
              <a:t>synovioyctes</a:t>
            </a:r>
            <a:r>
              <a:rPr lang="en-US" sz="1100" b="0" i="0" u="none" strike="noStrike" cap="none" dirty="0">
                <a:solidFill>
                  <a:srgbClr val="000000"/>
                </a:solidFill>
                <a:effectLst/>
                <a:latin typeface="Arial"/>
                <a:cs typeface="Arial"/>
                <a:sym typeface="Arial"/>
              </a:rPr>
              <a:t> producing </a:t>
            </a:r>
            <a:r>
              <a:rPr lang="en-US" sz="1100" b="0" i="0" u="none" strike="noStrike" cap="none" dirty="0" err="1">
                <a:solidFill>
                  <a:srgbClr val="000000"/>
                </a:solidFill>
                <a:effectLst/>
                <a:latin typeface="Arial"/>
                <a:cs typeface="Arial"/>
                <a:sym typeface="Arial"/>
              </a:rPr>
              <a:t>Tumer</a:t>
            </a:r>
            <a:r>
              <a:rPr lang="en-US" sz="1100" b="0" i="0" u="none" strike="noStrike" cap="none" dirty="0">
                <a:solidFill>
                  <a:srgbClr val="000000"/>
                </a:solidFill>
                <a:effectLst/>
                <a:latin typeface="Arial"/>
                <a:cs typeface="Arial"/>
                <a:sym typeface="Arial"/>
              </a:rPr>
              <a:t> Necrosis Alpha are unable to be engulfed by macrophages.  The reasoning behind this, however, remains unclear</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The </a:t>
            </a:r>
            <a:r>
              <a:rPr lang="en-US" sz="1100" b="0" i="0" u="none" strike="noStrike" cap="none" dirty="0" err="1">
                <a:solidFill>
                  <a:srgbClr val="000000"/>
                </a:solidFill>
                <a:effectLst/>
                <a:latin typeface="Arial"/>
                <a:cs typeface="Arial"/>
                <a:sym typeface="Arial"/>
              </a:rPr>
              <a:t>invovlement</a:t>
            </a:r>
            <a:r>
              <a:rPr lang="en-US" sz="1100" b="0" i="0" u="none" strike="noStrike" cap="none" dirty="0">
                <a:solidFill>
                  <a:srgbClr val="000000"/>
                </a:solidFill>
                <a:effectLst/>
                <a:latin typeface="Arial"/>
                <a:cs typeface="Arial"/>
                <a:sym typeface="Arial"/>
              </a:rPr>
              <a:t> of TNF Alpha and inhibition of </a:t>
            </a:r>
            <a:r>
              <a:rPr lang="en-US" sz="1100" b="0" i="0" u="none" strike="noStrike" cap="none" dirty="0" err="1">
                <a:solidFill>
                  <a:srgbClr val="000000"/>
                </a:solidFill>
                <a:effectLst/>
                <a:latin typeface="Arial"/>
                <a:cs typeface="Arial"/>
                <a:sym typeface="Arial"/>
              </a:rPr>
              <a:t>phayctosis</a:t>
            </a:r>
            <a:r>
              <a:rPr lang="en-US" sz="1100" b="0" i="0" u="none" strike="noStrike" cap="none" dirty="0">
                <a:solidFill>
                  <a:srgbClr val="000000"/>
                </a:solidFill>
                <a:effectLst/>
                <a:latin typeface="Arial"/>
                <a:cs typeface="Arial"/>
                <a:sym typeface="Arial"/>
              </a:rPr>
              <a:t> does </a:t>
            </a:r>
            <a:r>
              <a:rPr lang="en-US" sz="1100" b="0" i="0" u="none" strike="noStrike" cap="none" dirty="0" err="1">
                <a:solidFill>
                  <a:srgbClr val="000000"/>
                </a:solidFill>
                <a:effectLst/>
                <a:latin typeface="Arial"/>
                <a:cs typeface="Arial"/>
                <a:sym typeface="Arial"/>
              </a:rPr>
              <a:t>enulate</a:t>
            </a:r>
            <a:r>
              <a:rPr lang="en-US" sz="1100" b="0" i="0" u="none" strike="noStrike" cap="none" dirty="0">
                <a:solidFill>
                  <a:srgbClr val="000000"/>
                </a:solidFill>
                <a:effectLst/>
                <a:latin typeface="Arial"/>
                <a:cs typeface="Arial"/>
                <a:sym typeface="Arial"/>
              </a:rPr>
              <a:t> the </a:t>
            </a:r>
            <a:r>
              <a:rPr lang="en-US" sz="1100" b="0" i="0" u="none" strike="noStrike" cap="none" dirty="0" err="1">
                <a:solidFill>
                  <a:srgbClr val="000000"/>
                </a:solidFill>
                <a:effectLst/>
                <a:latin typeface="Arial"/>
                <a:cs typeface="Arial"/>
                <a:sym typeface="Arial"/>
              </a:rPr>
              <a:t>dfeatures</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iabothe</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rinflammatiory</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diusease</a:t>
            </a:r>
            <a:r>
              <a:rPr lang="en-US" sz="1100" b="0" i="0" u="none" strike="noStrike" cap="none" dirty="0">
                <a:solidFill>
                  <a:srgbClr val="000000"/>
                </a:solidFill>
                <a:effectLst/>
                <a:latin typeface="Arial"/>
                <a:cs typeface="Arial"/>
                <a:sym typeface="Arial"/>
              </a:rPr>
              <a:t>, </a:t>
            </a:r>
            <a:r>
              <a:rPr lang="en-US" sz="1100" b="0" i="0" u="none" strike="noStrike" cap="none" dirty="0" err="1">
                <a:solidFill>
                  <a:srgbClr val="000000"/>
                </a:solidFill>
                <a:effectLst/>
                <a:latin typeface="Arial"/>
                <a:cs typeface="Arial"/>
                <a:sym typeface="Arial"/>
              </a:rPr>
              <a:t>astheroclerosis</a:t>
            </a:r>
            <a:r>
              <a:rPr lang="en-US" sz="1100" b="0" i="0" u="none" strike="noStrike" cap="none" dirty="0">
                <a:solidFill>
                  <a:srgbClr val="000000"/>
                </a:solidFill>
                <a:effectLst/>
                <a:latin typeface="Arial"/>
                <a:cs typeface="Arial"/>
                <a:sym typeface="Arial"/>
              </a:rPr>
              <a:t>. </a:t>
            </a: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 </a:t>
            </a:r>
            <a:r>
              <a:rPr lang="en-US" sz="1100" b="0" i="0" u="none" strike="noStrike" cap="none" dirty="0">
                <a:solidFill>
                  <a:srgbClr val="000000"/>
                </a:solidFill>
                <a:effectLst/>
                <a:latin typeface="Arial"/>
                <a:ea typeface="Arial"/>
                <a:cs typeface="Arial"/>
                <a:sym typeface="Arial"/>
              </a:rPr>
              <a:t>Recently, Stanford University School of Medicine discovered that CD47 inhibits the engulfment of diseased plaque cells in atherosclerosis. CD47 a ubiquitous glycoprotein, that inhibits phagocytosis by binding to the SIRP𝛼 receptor on macrophages. Using CD47 knockout </a:t>
            </a:r>
            <a:r>
              <a:rPr lang="en-US" sz="1100" b="0" i="0" u="none" strike="noStrike" cap="none" dirty="0" err="1">
                <a:solidFill>
                  <a:srgbClr val="000000"/>
                </a:solidFill>
                <a:effectLst/>
                <a:latin typeface="Arial"/>
                <a:ea typeface="Arial"/>
                <a:cs typeface="Arial"/>
                <a:sym typeface="Arial"/>
              </a:rPr>
              <a:t>technicques</a:t>
            </a:r>
            <a:r>
              <a:rPr lang="en-US" sz="1100" b="0" i="0" u="none" strike="noStrike" cap="none" dirty="0">
                <a:solidFill>
                  <a:srgbClr val="000000"/>
                </a:solidFill>
                <a:effectLst/>
                <a:latin typeface="Arial"/>
                <a:ea typeface="Arial"/>
                <a:cs typeface="Arial"/>
                <a:sym typeface="Arial"/>
              </a:rPr>
              <a:t>, researchers increased engulfment of </a:t>
            </a:r>
            <a:r>
              <a:rPr lang="en-US" sz="1100" b="0" i="0" u="none" strike="noStrike" cap="none" dirty="0" err="1">
                <a:solidFill>
                  <a:srgbClr val="000000"/>
                </a:solidFill>
                <a:effectLst/>
                <a:latin typeface="Arial"/>
                <a:ea typeface="Arial"/>
                <a:cs typeface="Arial"/>
                <a:sym typeface="Arial"/>
              </a:rPr>
              <a:t>artieral</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plaqques</a:t>
            </a:r>
            <a:r>
              <a:rPr lang="en-US"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The connection between these two diseases  drove the following hypothesis.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700c8ca63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700c8ca6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image to the left denotes the how cells </a:t>
            </a:r>
            <a:r>
              <a:rPr lang="en-US" dirty="0" err="1"/>
              <a:t>regulage</a:t>
            </a:r>
            <a:r>
              <a:rPr lang="en-US" dirty="0"/>
              <a:t> </a:t>
            </a:r>
            <a:r>
              <a:rPr lang="en-US" dirty="0" err="1"/>
              <a:t>phagocytrosis</a:t>
            </a:r>
            <a:r>
              <a:rPr lang="en-US" dirty="0"/>
              <a:t>, through phagocytic proteins. CD47 is a do not eat me </a:t>
            </a:r>
            <a:r>
              <a:rPr lang="en-US" dirty="0" err="1"/>
              <a:t>singal</a:t>
            </a:r>
            <a:r>
              <a:rPr lang="en-US" dirty="0"/>
              <a:t> and is counterbalanced by </a:t>
            </a:r>
            <a:r>
              <a:rPr lang="en-US" dirty="0" err="1"/>
              <a:t>Calrerituciln</a:t>
            </a:r>
            <a:r>
              <a:rPr lang="en-US" dirty="0"/>
              <a:t> an Eat Me signal. When CD47 is </a:t>
            </a:r>
            <a:r>
              <a:rPr lang="en-US" dirty="0" err="1"/>
              <a:t>overexspressed</a:t>
            </a:r>
            <a:r>
              <a:rPr lang="en-US" dirty="0"/>
              <a:t> on cells, however, it dramatically outweighs the effect of calreticulin and inhibits </a:t>
            </a:r>
            <a:r>
              <a:rPr lang="en-US" dirty="0" err="1"/>
              <a:t>phjagocytosis</a:t>
            </a:r>
            <a:r>
              <a:rPr lang="en-US" dirty="0"/>
              <a:t>. </a:t>
            </a:r>
            <a:r>
              <a:rPr lang="en-US" dirty="0" err="1"/>
              <a:t>THerefore</a:t>
            </a:r>
            <a:r>
              <a:rPr lang="en-US" dirty="0"/>
              <a:t>, high levels of calreticulin are indicative of </a:t>
            </a:r>
            <a:r>
              <a:rPr lang="en-US" dirty="0" err="1"/>
              <a:t>phagocysis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700c8ca6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700c8ca6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Listed here are the most  important materials and equipment used t</a:t>
            </a:r>
            <a:r>
              <a:rPr lang="en-US" u="sng" dirty="0"/>
              <a:t>hat will be explained in detail upon </a:t>
            </a:r>
            <a:r>
              <a:rPr lang="en-US" u="sng" dirty="0" err="1"/>
              <a:t>explamatipm</a:t>
            </a:r>
            <a:r>
              <a:rPr lang="en-US" u="sng" dirty="0"/>
              <a:t> pf the procedure as well as the  Data &amp; Results. In terms of facilities, all research and </a:t>
            </a:r>
            <a:r>
              <a:rPr lang="en-US" u="sng" dirty="0" err="1"/>
              <a:t>labwork</a:t>
            </a:r>
            <a:r>
              <a:rPr lang="en-US" u="sng" dirty="0"/>
              <a:t> was </a:t>
            </a:r>
            <a:r>
              <a:rPr lang="en-US" u="sng" dirty="0" err="1"/>
              <a:t>conduxted</a:t>
            </a:r>
            <a:r>
              <a:rPr lang="en-US" u="sng" dirty="0"/>
              <a:t> at the Cell Biology Lab at Bergen County </a:t>
            </a:r>
            <a:r>
              <a:rPr lang="en-US" u="sng" dirty="0" err="1"/>
              <a:t>Acadmies</a:t>
            </a:r>
            <a:r>
              <a:rPr lang="en-US" u="sng" dirty="0"/>
              <a:t> Hackensack</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700c8ca63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700c8ca63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step of this project was to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second step is to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final step is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mentioned before, Plated </a:t>
            </a:r>
            <a:r>
              <a:rPr lang="en-US" dirty="0" err="1"/>
              <a:t>Synoviocyte</a:t>
            </a:r>
            <a:r>
              <a:rPr lang="en-US" dirty="0"/>
              <a:t> cells were treated with concentrations of TNF Alpha. The MTS assay uses spectroscopy to measure cell viability. As expected increasing </a:t>
            </a:r>
            <a:r>
              <a:rPr lang="en-US" dirty="0" err="1"/>
              <a:t>concn</a:t>
            </a:r>
            <a:r>
              <a:rPr lang="en-US" dirty="0"/>
              <a:t> reduced cell viability effectively modeling RA. The 100 ng / ml </a:t>
            </a:r>
            <a:r>
              <a:rPr lang="en-US" dirty="0" err="1"/>
              <a:t>concentratins</a:t>
            </a:r>
            <a:r>
              <a:rPr lang="en-US" dirty="0"/>
              <a:t> was deemed the most effective and would be used for later experiments. Also, it is used more frequently than the 50 ng /ml </a:t>
            </a:r>
            <a:r>
              <a:rPr lang="en-US" dirty="0" err="1"/>
              <a:t>concnetration</a:t>
            </a:r>
            <a:r>
              <a:rPr lang="en-US" dirty="0"/>
              <a:t> in scientific literature.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b="1" dirty="0">
                <a:latin typeface="Times" pitchFamily="2" charset="0"/>
              </a:rPr>
              <a:t>Figure 6 </a:t>
            </a:r>
            <a:r>
              <a:rPr lang="en-GB" sz="1100" b="1" dirty="0" err="1">
                <a:latin typeface="Times" pitchFamily="2" charset="0"/>
              </a:rPr>
              <a:t>displayes</a:t>
            </a:r>
            <a:r>
              <a:rPr lang="en-GB" sz="1100" b="1" dirty="0">
                <a:latin typeface="Times" pitchFamily="2" charset="0"/>
              </a:rPr>
              <a:t>  </a:t>
            </a:r>
            <a:r>
              <a:rPr lang="en-GB" sz="1100" i="1" dirty="0">
                <a:latin typeface="Times" pitchFamily="2" charset="0"/>
              </a:rPr>
              <a:t>Images of Macrophages post Coculture</a:t>
            </a:r>
            <a:r>
              <a:rPr lang="en-GB" sz="1100" b="1" dirty="0">
                <a:latin typeface="Times" pitchFamily="2" charset="0"/>
              </a:rPr>
              <a:t>: </a:t>
            </a:r>
            <a:r>
              <a:rPr lang="en-GB" sz="1100" dirty="0">
                <a:latin typeface="Times" pitchFamily="2" charset="0"/>
              </a:rPr>
              <a:t>Macrophages Raw264.7 and Sw982 Synoviocytes were cocultured in order to determine if neutralizing CD47 would impact phagocytosis in the model of RA. Synoviocytes were stained red, and Macrophages were stained green. After coculture, macrophages were </a:t>
            </a:r>
            <a:r>
              <a:rPr lang="en-GB" sz="1100" dirty="0" err="1">
                <a:latin typeface="Times" pitchFamily="2" charset="0"/>
              </a:rPr>
              <a:t>seperated</a:t>
            </a:r>
            <a:r>
              <a:rPr lang="en-GB" sz="1100" dirty="0">
                <a:latin typeface="Times" pitchFamily="2" charset="0"/>
              </a:rPr>
              <a:t> and images.  The greater the incidence of successful phagocytosis should result in a greater amount of double-stained cells due to the engulfment of the cell membrane by macrophages. </a:t>
            </a:r>
          </a:p>
          <a:p>
            <a:pPr marL="0" lvl="0" indent="0" algn="l" rtl="0">
              <a:lnSpc>
                <a:spcPct val="115000"/>
              </a:lnSpc>
              <a:spcBef>
                <a:spcPts val="0"/>
              </a:spcBef>
              <a:spcAft>
                <a:spcPts val="0"/>
              </a:spcAft>
              <a:buNone/>
            </a:pPr>
            <a:r>
              <a:rPr lang="en-GB" sz="1100" dirty="0">
                <a:latin typeface="Times" pitchFamily="2" charset="0"/>
              </a:rPr>
              <a:t>To the far left is images of the </a:t>
            </a:r>
            <a:r>
              <a:rPr lang="en-GB" sz="1100" dirty="0" err="1">
                <a:latin typeface="Times" pitchFamily="2" charset="0"/>
              </a:rPr>
              <a:t>intially</a:t>
            </a:r>
            <a:r>
              <a:rPr lang="en-GB" sz="1100" dirty="0">
                <a:latin typeface="Times" pitchFamily="2" charset="0"/>
              </a:rPr>
              <a:t> stained cells pre coculture. The </a:t>
            </a:r>
            <a:r>
              <a:rPr lang="en-GB" sz="1100" dirty="0" err="1">
                <a:latin typeface="Times" pitchFamily="2" charset="0"/>
              </a:rPr>
              <a:t>center</a:t>
            </a:r>
            <a:r>
              <a:rPr lang="en-GB" sz="1100" dirty="0">
                <a:latin typeface="Times" pitchFamily="2" charset="0"/>
              </a:rPr>
              <a:t> is images of macrophages from the Anti CD47 and TNF group and the far right is the group treated with TNF only. </a:t>
            </a:r>
            <a:r>
              <a:rPr lang="en-GB" sz="1100" dirty="0" err="1">
                <a:latin typeface="Times" pitchFamily="2" charset="0"/>
              </a:rPr>
              <a:t>Imges</a:t>
            </a:r>
            <a:r>
              <a:rPr lang="en-GB" sz="1100" dirty="0">
                <a:latin typeface="Times" pitchFamily="2" charset="0"/>
              </a:rPr>
              <a:t> E and F are the same as B and C, but is filtered to show the Red </a:t>
            </a:r>
            <a:r>
              <a:rPr lang="en-GB" sz="1100" dirty="0" err="1">
                <a:latin typeface="Times" pitchFamily="2" charset="0"/>
              </a:rPr>
              <a:t>flourescne</a:t>
            </a:r>
            <a:r>
              <a:rPr lang="en-GB" sz="1100" dirty="0">
                <a:latin typeface="Times" pitchFamily="2" charset="0"/>
              </a:rPr>
              <a:t>. This represents phagocytic activity </a:t>
            </a:r>
          </a:p>
          <a:p>
            <a:pPr marL="0" lvl="0" indent="0" algn="l" rtl="0">
              <a:lnSpc>
                <a:spcPct val="115000"/>
              </a:lnSpc>
              <a:spcBef>
                <a:spcPts val="0"/>
              </a:spcBef>
              <a:spcAft>
                <a:spcPts val="0"/>
              </a:spcAft>
              <a:buNone/>
            </a:pPr>
            <a:endParaRPr lang="en-GB" sz="1100" dirty="0">
              <a:latin typeface="Times" pitchFamily="2" charset="0"/>
            </a:endParaRPr>
          </a:p>
          <a:p>
            <a:pPr marL="0" lvl="0" indent="0" algn="l" rtl="0">
              <a:lnSpc>
                <a:spcPct val="115000"/>
              </a:lnSpc>
              <a:spcBef>
                <a:spcPts val="0"/>
              </a:spcBef>
              <a:spcAft>
                <a:spcPts val="0"/>
              </a:spcAft>
              <a:buNone/>
            </a:pPr>
            <a:r>
              <a:rPr lang="en-GB" sz="1100" dirty="0">
                <a:latin typeface="Times" pitchFamily="2" charset="0"/>
              </a:rPr>
              <a:t>(A) Fluorescence Microscopy Image of Stained Raw264.7 macrophages. These macrophages were not cocultured or treated. (B) Image of coculture stimulated with TNF𝛼 +Anti-CD47. This image shows greater regions of double-stained cells indicative of successful phagocytosis. (C) This image demonstrates that TNF𝛼 stimulation impairs successful phagocytosis. (D) This image shows stained Synoviocytes that were not treated or cocultured. Essentially, E &amp; F are the same images as B &amp; C, however they are filtered to show just the </a:t>
            </a:r>
            <a:r>
              <a:rPr lang="en-GB" sz="1100" dirty="0" err="1">
                <a:latin typeface="Times" pitchFamily="2" charset="0"/>
              </a:rPr>
              <a:t>incidience</a:t>
            </a:r>
            <a:r>
              <a:rPr lang="en-GB" sz="1100" dirty="0">
                <a:latin typeface="Times" pitchFamily="2" charset="0"/>
              </a:rPr>
              <a:t> of RED </a:t>
            </a:r>
            <a:r>
              <a:rPr lang="en-GB" sz="1100" dirty="0" err="1">
                <a:latin typeface="Times" pitchFamily="2" charset="0"/>
              </a:rPr>
              <a:t>flourscnse</a:t>
            </a:r>
            <a:r>
              <a:rPr lang="en-GB" sz="1100" dirty="0">
                <a:latin typeface="Times" pitchFamily="2" charset="0"/>
              </a:rPr>
              <a:t>. This </a:t>
            </a:r>
            <a:r>
              <a:rPr lang="en-GB" sz="1100" dirty="0" err="1">
                <a:latin typeface="Times" pitchFamily="2" charset="0"/>
              </a:rPr>
              <a:t>demonstrsates</a:t>
            </a:r>
            <a:r>
              <a:rPr lang="en-GB" sz="1100" dirty="0">
                <a:latin typeface="Times" pitchFamily="2" charset="0"/>
              </a:rPr>
              <a:t> that there was a lower phagocytic index in the TNF Alpha only </a:t>
            </a:r>
            <a:r>
              <a:rPr lang="en-GB" sz="1100" dirty="0" err="1">
                <a:latin typeface="Times" pitchFamily="2" charset="0"/>
              </a:rPr>
              <a:t>cocuoture</a:t>
            </a:r>
            <a:endParaRPr lang="en-GB" sz="1100" dirty="0">
              <a:latin typeface="Times" pitchFamily="2" charset="0"/>
            </a:endParaRPr>
          </a:p>
          <a:p>
            <a:pPr marL="0" lvl="0" indent="0" algn="l" rtl="0">
              <a:spcBef>
                <a:spcPts val="0"/>
              </a:spcBef>
              <a:spcAft>
                <a:spcPts val="0"/>
              </a:spcAft>
              <a:buNone/>
            </a:pPr>
            <a:r>
              <a:rPr lang="en-US" dirty="0" err="1"/>
              <a:t>Laslty</a:t>
            </a:r>
            <a:r>
              <a:rPr lang="en-US" dirty="0"/>
              <a:t>,  </a:t>
            </a:r>
            <a:r>
              <a:rPr lang="en-US" dirty="0" err="1"/>
              <a:t>i</a:t>
            </a:r>
            <a:r>
              <a:rPr lang="en-GB" sz="1100" dirty="0">
                <a:latin typeface="Times" pitchFamily="2" charset="0"/>
              </a:rPr>
              <a:t>mages B &amp; C clearly detail that the macrophages could engulf the aggravated Synoviocytes at a much greater rate once CD47 was neutralized. These results were further confirmed by cytokine production analysis. </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graph displays the levels of CD47 in SW982 Synoviocytes treated with varying concentrations of TNF </a:t>
            </a:r>
            <a:r>
              <a:rPr lang="en-US" dirty="0" err="1"/>
              <a:t>lpha</a:t>
            </a:r>
            <a:r>
              <a:rPr lang="en-US" dirty="0"/>
              <a:t>. As expected as TNF Alpha increased, CD47 </a:t>
            </a:r>
            <a:r>
              <a:rPr lang="en-US" dirty="0" err="1"/>
              <a:t>exspression</a:t>
            </a:r>
            <a:r>
              <a:rPr lang="en-US" dirty="0"/>
              <a:t> did as well. This suggests plays a role in the </a:t>
            </a:r>
            <a:r>
              <a:rPr lang="en-US" dirty="0" err="1"/>
              <a:t>devlopment</a:t>
            </a:r>
            <a:r>
              <a:rPr lang="en-US" dirty="0"/>
              <a:t> and progression of RA</a:t>
            </a:r>
          </a:p>
        </p:txBody>
      </p:sp>
    </p:spTree>
    <p:extLst>
      <p:ext uri="{BB962C8B-B14F-4D97-AF65-F5344CB8AC3E}">
        <p14:creationId xmlns:p14="http://schemas.microsoft.com/office/powerpoint/2010/main" val="2157028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Macrophages were </a:t>
            </a:r>
            <a:r>
              <a:rPr lang="en-US" dirty="0" err="1"/>
              <a:t>seperated</a:t>
            </a:r>
            <a:r>
              <a:rPr lang="en-US" dirty="0"/>
              <a:t> from Synoviocytes and imaged, Cells were counted and plated in a </a:t>
            </a:r>
            <a:r>
              <a:rPr lang="en-US" dirty="0" err="1"/>
              <a:t>flourescnece</a:t>
            </a:r>
            <a:r>
              <a:rPr lang="en-US" dirty="0"/>
              <a:t> reading plate. Greater amounts of </a:t>
            </a:r>
            <a:r>
              <a:rPr lang="en-US" dirty="0" err="1"/>
              <a:t>flourescne</a:t>
            </a:r>
            <a:r>
              <a:rPr lang="en-US" dirty="0"/>
              <a:t> would indicate greater levels of RED being </a:t>
            </a:r>
            <a:r>
              <a:rPr lang="en-US" dirty="0" err="1"/>
              <a:t>transfered</a:t>
            </a:r>
            <a:r>
              <a:rPr lang="en-US" dirty="0"/>
              <a:t> from the </a:t>
            </a:r>
            <a:r>
              <a:rPr lang="en-US" dirty="0" err="1"/>
              <a:t>synoviocytes</a:t>
            </a:r>
            <a:r>
              <a:rPr lang="en-US" dirty="0"/>
              <a:t> as a result of </a:t>
            </a:r>
            <a:r>
              <a:rPr lang="en-US" dirty="0" err="1"/>
              <a:t>succesful</a:t>
            </a:r>
            <a:r>
              <a:rPr lang="en-US" dirty="0"/>
              <a:t> </a:t>
            </a:r>
            <a:r>
              <a:rPr lang="en-US" dirty="0" err="1"/>
              <a:t>enguldment</a:t>
            </a:r>
            <a:r>
              <a:rPr lang="en-US" dirty="0"/>
              <a:t>.  This graph demonstrates that the control non-arthritic group had the highest phagocytic index while the TNF only treated group had the lowest. The third bar shows that Anti_CD47 treatment increased phagocytic index compared to the TNF only group.</a:t>
            </a:r>
          </a:p>
        </p:txBody>
      </p:sp>
    </p:spTree>
    <p:extLst>
      <p:ext uri="{BB962C8B-B14F-4D97-AF65-F5344CB8AC3E}">
        <p14:creationId xmlns:p14="http://schemas.microsoft.com/office/powerpoint/2010/main" val="381671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126/scitranslmed.aae050" TargetMode="External"/><Relationship Id="rId3" Type="http://schemas.openxmlformats.org/officeDocument/2006/relationships/slideLayout" Target="../slideLayouts/slideLayout6.xml"/><Relationship Id="rId7" Type="http://schemas.openxmlformats.org/officeDocument/2006/relationships/hyperlink" Target="https://doi.org/10.1101/cshperspect.a001651"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jtd.amegroups.com/article/view/14781/html" TargetMode="External"/><Relationship Id="rId5" Type="http://schemas.openxmlformats.org/officeDocument/2006/relationships/hyperlink" Target="https://www.ncbi.nlm.nih.gov/pmc/articles/PMC4490976/" TargetMode="External"/><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image" Target="../media/image1.png"/><Relationship Id="rId5" Type="http://schemas.openxmlformats.org/officeDocument/2006/relationships/slideLayout" Target="../slideLayouts/slideLayout3.xml"/><Relationship Id="rId10" Type="http://schemas.openxmlformats.org/officeDocument/2006/relationships/image" Target="../media/image2.emf"/><Relationship Id="rId4" Type="http://schemas.openxmlformats.org/officeDocument/2006/relationships/audio" Target="../media/media2.m4a"/><Relationship Id="rId9" Type="http://schemas.openxmlformats.org/officeDocument/2006/relationships/package" Target="../embeddings/Microsoft_Word_Document.docx"/></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0" y="1298419"/>
            <a:ext cx="9059400" cy="173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2800" b="1" dirty="0"/>
              <a:t>ANTI-CD47 THERAPY: </a:t>
            </a:r>
            <a:endParaRPr sz="2800" b="1" dirty="0"/>
          </a:p>
          <a:p>
            <a:pPr marL="0" lvl="0" indent="0" algn="l" rtl="0">
              <a:lnSpc>
                <a:spcPct val="115000"/>
              </a:lnSpc>
              <a:spcBef>
                <a:spcPts val="0"/>
              </a:spcBef>
              <a:spcAft>
                <a:spcPts val="0"/>
              </a:spcAft>
              <a:buNone/>
            </a:pPr>
            <a:r>
              <a:rPr lang="en-GB" sz="2800" dirty="0"/>
              <a:t>A NOVEL TREATMENT FOR RHEUMATOID ARTHRITIS</a:t>
            </a:r>
            <a:endParaRPr sz="2800" dirty="0"/>
          </a:p>
        </p:txBody>
      </p:sp>
      <p:sp>
        <p:nvSpPr>
          <p:cNvPr id="60" name="Google Shape;60;p13"/>
          <p:cNvSpPr txBox="1">
            <a:spLocks noGrp="1"/>
          </p:cNvSpPr>
          <p:nvPr>
            <p:ph type="subTitle" idx="1"/>
          </p:nvPr>
        </p:nvSpPr>
        <p:spPr>
          <a:xfrm>
            <a:off x="0" y="3034519"/>
            <a:ext cx="7641137" cy="5619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accent4">
                    <a:lumMod val="60000"/>
                    <a:lumOff val="40000"/>
                  </a:schemeClr>
                </a:solidFill>
              </a:rPr>
              <a:t>Logan Beharry</a:t>
            </a:r>
            <a:endParaRPr sz="2000" dirty="0">
              <a:solidFill>
                <a:schemeClr val="accent4">
                  <a:lumMod val="60000"/>
                  <a:lumOff val="40000"/>
                </a:schemeClr>
              </a:solidFill>
            </a:endParaRPr>
          </a:p>
        </p:txBody>
      </p:sp>
      <p:pic>
        <p:nvPicPr>
          <p:cNvPr id="7" name="Audio 6">
            <a:hlinkClick r:id="" action="ppaction://media"/>
            <a:extLst>
              <a:ext uri="{FF2B5EF4-FFF2-40B4-BE49-F238E27FC236}">
                <a16:creationId xmlns:a16="http://schemas.microsoft.com/office/drawing/2014/main" id="{620A42E1-7EAB-8C42-9A75-0B8348832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73"/>
    </mc:Choice>
    <mc:Fallback>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7" name="Google Shape;117;p21"/>
          <p:cNvSpPr txBox="1"/>
          <p:nvPr/>
        </p:nvSpPr>
        <p:spPr>
          <a:xfrm>
            <a:off x="805766" y="3837994"/>
            <a:ext cx="7443533" cy="148455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dirty="0">
                <a:latin typeface="Times" pitchFamily="2" charset="0"/>
              </a:rPr>
              <a:t>Figure 8: </a:t>
            </a:r>
            <a:r>
              <a:rPr lang="en-GB" sz="1200" dirty="0">
                <a:latin typeface="Times" pitchFamily="2" charset="0"/>
              </a:rPr>
              <a:t>SW982 Cells Synoviocytes and Raw264.7 Synoviocytes were cocultured for 3 hours as described. After removal of macrophages, SW982 cells were lysed and supernatant was collected. An Indirect-ELISA was conducted to assess IL-6 protein secretion. This protein is a Proinflammatory Cytokine. Experimental group treated with the Anti-CD47 Antibody produced significantly less IL-6. Data is significant between control and both individual groups. Bars represent standard deviations (+/-). P&lt;0.05*, P&lt;0.01**,P&lt;0.001***</a:t>
            </a:r>
            <a:endParaRPr sz="1200" dirty="0">
              <a:latin typeface="Times" pitchFamily="2" charset="0"/>
            </a:endParaRPr>
          </a:p>
        </p:txBody>
      </p:sp>
      <p:sp>
        <p:nvSpPr>
          <p:cNvPr id="4" name="Rectangle 3">
            <a:extLst>
              <a:ext uri="{FF2B5EF4-FFF2-40B4-BE49-F238E27FC236}">
                <a16:creationId xmlns:a16="http://schemas.microsoft.com/office/drawing/2014/main" id="{1627E819-7BEA-404A-84FF-F82702A5F255}"/>
              </a:ext>
            </a:extLst>
          </p:cNvPr>
          <p:cNvSpPr/>
          <p:nvPr/>
        </p:nvSpPr>
        <p:spPr>
          <a:xfrm>
            <a:off x="6579704" y="0"/>
            <a:ext cx="3339191" cy="307777"/>
          </a:xfrm>
          <a:prstGeom prst="rect">
            <a:avLst/>
          </a:prstGeom>
        </p:spPr>
        <p:txBody>
          <a:bodyPr wrap="square">
            <a:spAutoFit/>
          </a:bodyPr>
          <a:lstStyle/>
          <a:p>
            <a:r>
              <a:rPr lang="en-GB" b="1" dirty="0">
                <a:solidFill>
                  <a:schemeClr val="bg2"/>
                </a:solidFill>
                <a:latin typeface="Raleway"/>
                <a:ea typeface="Raleway"/>
                <a:cs typeface="Raleway"/>
                <a:sym typeface="Raleway"/>
              </a:rPr>
              <a:t>PHAGOCYTIC ASSAY / ELISA</a:t>
            </a:r>
            <a:endParaRPr lang="en-US" dirty="0">
              <a:solidFill>
                <a:schemeClr val="bg2"/>
              </a:solidFill>
            </a:endParaRPr>
          </a:p>
        </p:txBody>
      </p:sp>
      <p:pic>
        <p:nvPicPr>
          <p:cNvPr id="9" name="Picture 8">
            <a:extLst>
              <a:ext uri="{FF2B5EF4-FFF2-40B4-BE49-F238E27FC236}">
                <a16:creationId xmlns:a16="http://schemas.microsoft.com/office/drawing/2014/main" id="{FC851B0A-F473-3646-9A8D-6FBF240934C2}"/>
              </a:ext>
            </a:extLst>
          </p:cNvPr>
          <p:cNvPicPr>
            <a:picLocks noChangeAspect="1"/>
          </p:cNvPicPr>
          <p:nvPr/>
        </p:nvPicPr>
        <p:blipFill rotWithShape="1">
          <a:blip r:embed="rId5"/>
          <a:srcRect l="2218" t="3307" r="2608" b="7301"/>
          <a:stretch/>
        </p:blipFill>
        <p:spPr>
          <a:xfrm>
            <a:off x="2287872" y="307776"/>
            <a:ext cx="5040583" cy="2824869"/>
          </a:xfrm>
          <a:prstGeom prst="rect">
            <a:avLst/>
          </a:prstGeom>
        </p:spPr>
      </p:pic>
      <p:graphicFrame>
        <p:nvGraphicFramePr>
          <p:cNvPr id="16" name="Table 15">
            <a:extLst>
              <a:ext uri="{FF2B5EF4-FFF2-40B4-BE49-F238E27FC236}">
                <a16:creationId xmlns:a16="http://schemas.microsoft.com/office/drawing/2014/main" id="{A75E4BCF-B93E-2145-8FC0-35DEF6C9DEF4}"/>
              </a:ext>
            </a:extLst>
          </p:cNvPr>
          <p:cNvGraphicFramePr>
            <a:graphicFrameLocks noGrp="1"/>
          </p:cNvGraphicFramePr>
          <p:nvPr>
            <p:extLst>
              <p:ext uri="{D42A27DB-BD31-4B8C-83A1-F6EECF244321}">
                <p14:modId xmlns:p14="http://schemas.microsoft.com/office/powerpoint/2010/main" val="3626885925"/>
              </p:ext>
            </p:extLst>
          </p:nvPr>
        </p:nvGraphicFramePr>
        <p:xfrm>
          <a:off x="1868208" y="3028117"/>
          <a:ext cx="5614949" cy="748588"/>
        </p:xfrm>
        <a:graphic>
          <a:graphicData uri="http://schemas.openxmlformats.org/drawingml/2006/table">
            <a:tbl>
              <a:tblPr>
                <a:tableStyleId>{327ACBB7-4B27-45C9-88FD-CDF7E821DB56}</a:tableStyleId>
              </a:tblPr>
              <a:tblGrid>
                <a:gridCol w="1348034">
                  <a:extLst>
                    <a:ext uri="{9D8B030D-6E8A-4147-A177-3AD203B41FA5}">
                      <a16:colId xmlns:a16="http://schemas.microsoft.com/office/drawing/2014/main" val="903573309"/>
                    </a:ext>
                  </a:extLst>
                </a:gridCol>
                <a:gridCol w="1422305">
                  <a:extLst>
                    <a:ext uri="{9D8B030D-6E8A-4147-A177-3AD203B41FA5}">
                      <a16:colId xmlns:a16="http://schemas.microsoft.com/office/drawing/2014/main" val="1890787835"/>
                    </a:ext>
                  </a:extLst>
                </a:gridCol>
                <a:gridCol w="1422305">
                  <a:extLst>
                    <a:ext uri="{9D8B030D-6E8A-4147-A177-3AD203B41FA5}">
                      <a16:colId xmlns:a16="http://schemas.microsoft.com/office/drawing/2014/main" val="2646791174"/>
                    </a:ext>
                  </a:extLst>
                </a:gridCol>
                <a:gridCol w="1422305">
                  <a:extLst>
                    <a:ext uri="{9D8B030D-6E8A-4147-A177-3AD203B41FA5}">
                      <a16:colId xmlns:a16="http://schemas.microsoft.com/office/drawing/2014/main" val="3016936920"/>
                    </a:ext>
                  </a:extLst>
                </a:gridCol>
              </a:tblGrid>
              <a:tr h="261760">
                <a:tc>
                  <a:txBody>
                    <a:bodyPr/>
                    <a:lstStyle/>
                    <a:p>
                      <a:pPr algn="ctr" fontAlgn="b"/>
                      <a:r>
                        <a:rPr lang="en-US" sz="1000" u="none" strike="noStrike" dirty="0">
                          <a:effectLst/>
                          <a:latin typeface="Times" pitchFamily="2" charset="0"/>
                        </a:rPr>
                        <a:t>Anti-CD47 Antibody</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extLst>
                  <a:ext uri="{0D108BD9-81ED-4DB2-BD59-A6C34878D82A}">
                    <a16:rowId xmlns:a16="http://schemas.microsoft.com/office/drawing/2014/main" val="3655159286"/>
                  </a:ext>
                </a:extLst>
              </a:tr>
              <a:tr h="261760">
                <a:tc>
                  <a:txBody>
                    <a:bodyPr/>
                    <a:lstStyle/>
                    <a:p>
                      <a:pPr algn="ctr" fontAlgn="b"/>
                      <a:r>
                        <a:rPr lang="en-US" sz="1000" u="none" strike="noStrike" dirty="0">
                          <a:effectLst/>
                          <a:latin typeface="Times" pitchFamily="2" charset="0"/>
                        </a:rPr>
                        <a:t>TNF-Alpha </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extLst>
                  <a:ext uri="{0D108BD9-81ED-4DB2-BD59-A6C34878D82A}">
                    <a16:rowId xmlns:a16="http://schemas.microsoft.com/office/drawing/2014/main" val="792299577"/>
                  </a:ext>
                </a:extLst>
              </a:tr>
            </a:tbl>
          </a:graphicData>
        </a:graphic>
      </p:graphicFrame>
      <p:pic>
        <p:nvPicPr>
          <p:cNvPr id="2" name="Audio 1">
            <a:hlinkClick r:id="" action="ppaction://media"/>
            <a:extLst>
              <a:ext uri="{FF2B5EF4-FFF2-40B4-BE49-F238E27FC236}">
                <a16:creationId xmlns:a16="http://schemas.microsoft.com/office/drawing/2014/main" id="{BE7A5415-85D4-4741-BD3E-1FD279B602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20"/>
    </mc:Choice>
    <mc:Fallback>
      <p:transition spd="slow" advTm="2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8;p21">
            <a:extLst>
              <a:ext uri="{FF2B5EF4-FFF2-40B4-BE49-F238E27FC236}">
                <a16:creationId xmlns:a16="http://schemas.microsoft.com/office/drawing/2014/main" id="{E86D8CE6-05A3-FE45-89C9-CB4D8213F289}"/>
              </a:ext>
            </a:extLst>
          </p:cNvPr>
          <p:cNvSpPr txBox="1"/>
          <p:nvPr/>
        </p:nvSpPr>
        <p:spPr>
          <a:xfrm>
            <a:off x="1479400" y="3505054"/>
            <a:ext cx="6551905" cy="148455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dirty="0">
                <a:latin typeface="Times" pitchFamily="2" charset="0"/>
              </a:rPr>
              <a:t>Figure 9</a:t>
            </a:r>
            <a:r>
              <a:rPr lang="en-GB" sz="1200" i="1" dirty="0">
                <a:latin typeface="Times" pitchFamily="2" charset="0"/>
              </a:rPr>
              <a:t>: </a:t>
            </a:r>
            <a:r>
              <a:rPr lang="en-GB" sz="1200" dirty="0">
                <a:latin typeface="Times" pitchFamily="2" charset="0"/>
              </a:rPr>
              <a:t>SW982 Cells Synoviocytes and Raw264.7 Synoviocytes were cocultured for 3 hours as described. After removal of macrophages, SW982 cells were lysed and supernatant was collected. An Indirect-ELISA was conducted to assess Calreticulin secretion. Both </a:t>
            </a:r>
            <a:r>
              <a:rPr lang="en-GB" sz="1200" i="1" dirty="0">
                <a:latin typeface="Times" pitchFamily="2" charset="0"/>
              </a:rPr>
              <a:t>TNF</a:t>
            </a:r>
            <a:r>
              <a:rPr lang="en-GB" sz="1200" dirty="0">
                <a:latin typeface="Times" pitchFamily="2" charset="0"/>
              </a:rPr>
              <a:t>𝛼 treated cells increased production of Calreticulin. However the Anti-CD47 group significantly increased Calreticulin production. The overexpression of this “eat me” suggests Anti-CD47 treated cells were more receptive to phagocytosis. Data is significant between control and both individual groups. Bars represent standard deviations (+/-). P&lt;0.05*, P&lt;0.01**, P&lt;0.001***</a:t>
            </a:r>
            <a:endParaRPr sz="1200" dirty="0">
              <a:latin typeface="Times" pitchFamily="2" charset="0"/>
            </a:endParaRPr>
          </a:p>
        </p:txBody>
      </p:sp>
      <p:sp>
        <p:nvSpPr>
          <p:cNvPr id="6" name="Rectangle 5">
            <a:extLst>
              <a:ext uri="{FF2B5EF4-FFF2-40B4-BE49-F238E27FC236}">
                <a16:creationId xmlns:a16="http://schemas.microsoft.com/office/drawing/2014/main" id="{E1F66EAA-4C98-6146-A8DB-1A7E1245B67C}"/>
              </a:ext>
            </a:extLst>
          </p:cNvPr>
          <p:cNvSpPr/>
          <p:nvPr/>
        </p:nvSpPr>
        <p:spPr>
          <a:xfrm>
            <a:off x="6579704" y="0"/>
            <a:ext cx="3339191" cy="307777"/>
          </a:xfrm>
          <a:prstGeom prst="rect">
            <a:avLst/>
          </a:prstGeom>
        </p:spPr>
        <p:txBody>
          <a:bodyPr wrap="square">
            <a:spAutoFit/>
          </a:bodyPr>
          <a:lstStyle/>
          <a:p>
            <a:r>
              <a:rPr lang="en-GB" b="1" dirty="0">
                <a:solidFill>
                  <a:schemeClr val="bg2"/>
                </a:solidFill>
                <a:latin typeface="Raleway"/>
                <a:ea typeface="Raleway"/>
                <a:cs typeface="Raleway"/>
                <a:sym typeface="Raleway"/>
              </a:rPr>
              <a:t>PHAGOCYTIC ASSAY / ELISA</a:t>
            </a:r>
            <a:endParaRPr lang="en-US" dirty="0">
              <a:solidFill>
                <a:schemeClr val="bg2"/>
              </a:solidFill>
            </a:endParaRPr>
          </a:p>
        </p:txBody>
      </p:sp>
      <p:graphicFrame>
        <p:nvGraphicFramePr>
          <p:cNvPr id="7" name="Chart 6">
            <a:extLst>
              <a:ext uri="{FF2B5EF4-FFF2-40B4-BE49-F238E27FC236}">
                <a16:creationId xmlns:a16="http://schemas.microsoft.com/office/drawing/2014/main" id="{6B19CCDE-7680-DD44-B487-6F99FE464810}"/>
              </a:ext>
            </a:extLst>
          </p:cNvPr>
          <p:cNvGraphicFramePr>
            <a:graphicFrameLocks/>
          </p:cNvGraphicFramePr>
          <p:nvPr>
            <p:extLst>
              <p:ext uri="{D42A27DB-BD31-4B8C-83A1-F6EECF244321}">
                <p14:modId xmlns:p14="http://schemas.microsoft.com/office/powerpoint/2010/main" val="1775112954"/>
              </p:ext>
            </p:extLst>
          </p:nvPr>
        </p:nvGraphicFramePr>
        <p:xfrm>
          <a:off x="2291465" y="153888"/>
          <a:ext cx="4970019" cy="25021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Table 7">
            <a:extLst>
              <a:ext uri="{FF2B5EF4-FFF2-40B4-BE49-F238E27FC236}">
                <a16:creationId xmlns:a16="http://schemas.microsoft.com/office/drawing/2014/main" id="{179CD39E-6B52-AB45-9B08-72C6277B9BAB}"/>
              </a:ext>
            </a:extLst>
          </p:cNvPr>
          <p:cNvGraphicFramePr>
            <a:graphicFrameLocks noGrp="1"/>
          </p:cNvGraphicFramePr>
          <p:nvPr>
            <p:extLst>
              <p:ext uri="{D42A27DB-BD31-4B8C-83A1-F6EECF244321}">
                <p14:modId xmlns:p14="http://schemas.microsoft.com/office/powerpoint/2010/main" val="1250066520"/>
              </p:ext>
            </p:extLst>
          </p:nvPr>
        </p:nvGraphicFramePr>
        <p:xfrm>
          <a:off x="1646535" y="2435612"/>
          <a:ext cx="5614949" cy="748588"/>
        </p:xfrm>
        <a:graphic>
          <a:graphicData uri="http://schemas.openxmlformats.org/drawingml/2006/table">
            <a:tbl>
              <a:tblPr>
                <a:tableStyleId>{327ACBB7-4B27-45C9-88FD-CDF7E821DB56}</a:tableStyleId>
              </a:tblPr>
              <a:tblGrid>
                <a:gridCol w="1348034">
                  <a:extLst>
                    <a:ext uri="{9D8B030D-6E8A-4147-A177-3AD203B41FA5}">
                      <a16:colId xmlns:a16="http://schemas.microsoft.com/office/drawing/2014/main" val="903573309"/>
                    </a:ext>
                  </a:extLst>
                </a:gridCol>
                <a:gridCol w="1422305">
                  <a:extLst>
                    <a:ext uri="{9D8B030D-6E8A-4147-A177-3AD203B41FA5}">
                      <a16:colId xmlns:a16="http://schemas.microsoft.com/office/drawing/2014/main" val="1890787835"/>
                    </a:ext>
                  </a:extLst>
                </a:gridCol>
                <a:gridCol w="1422305">
                  <a:extLst>
                    <a:ext uri="{9D8B030D-6E8A-4147-A177-3AD203B41FA5}">
                      <a16:colId xmlns:a16="http://schemas.microsoft.com/office/drawing/2014/main" val="2646791174"/>
                    </a:ext>
                  </a:extLst>
                </a:gridCol>
                <a:gridCol w="1422305">
                  <a:extLst>
                    <a:ext uri="{9D8B030D-6E8A-4147-A177-3AD203B41FA5}">
                      <a16:colId xmlns:a16="http://schemas.microsoft.com/office/drawing/2014/main" val="3016936920"/>
                    </a:ext>
                  </a:extLst>
                </a:gridCol>
              </a:tblGrid>
              <a:tr h="261760">
                <a:tc>
                  <a:txBody>
                    <a:bodyPr/>
                    <a:lstStyle/>
                    <a:p>
                      <a:pPr algn="ctr" fontAlgn="b"/>
                      <a:r>
                        <a:rPr lang="en-US" sz="1000" u="none" strike="noStrike" dirty="0">
                          <a:effectLst/>
                          <a:latin typeface="Times" pitchFamily="2" charset="0"/>
                        </a:rPr>
                        <a:t>Anti-CD47 Antibody</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extLst>
                  <a:ext uri="{0D108BD9-81ED-4DB2-BD59-A6C34878D82A}">
                    <a16:rowId xmlns:a16="http://schemas.microsoft.com/office/drawing/2014/main" val="3655159286"/>
                  </a:ext>
                </a:extLst>
              </a:tr>
              <a:tr h="261760">
                <a:tc>
                  <a:txBody>
                    <a:bodyPr/>
                    <a:lstStyle/>
                    <a:p>
                      <a:pPr algn="ctr" fontAlgn="b"/>
                      <a:r>
                        <a:rPr lang="en-US" sz="1000" u="none" strike="noStrike" dirty="0">
                          <a:effectLst/>
                          <a:latin typeface="Times" pitchFamily="2" charset="0"/>
                        </a:rPr>
                        <a:t>TNF-Alpha </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400" b="0" u="none" strike="noStrike" dirty="0">
                          <a:effectLst/>
                          <a:latin typeface="Times" pitchFamily="2" charset="0"/>
                        </a:rPr>
                        <a:t>+</a:t>
                      </a:r>
                      <a:endParaRPr lang="en-US" sz="2400" b="0" i="0" u="none" strike="noStrike" dirty="0">
                        <a:solidFill>
                          <a:srgbClr val="000000"/>
                        </a:solidFill>
                        <a:effectLst/>
                        <a:latin typeface="Times" pitchFamily="2" charset="0"/>
                      </a:endParaRPr>
                    </a:p>
                  </a:txBody>
                  <a:tcPr marL="8534" marR="8534" marT="8534" marB="0" anchor="ctr"/>
                </a:tc>
                <a:extLst>
                  <a:ext uri="{0D108BD9-81ED-4DB2-BD59-A6C34878D82A}">
                    <a16:rowId xmlns:a16="http://schemas.microsoft.com/office/drawing/2014/main" val="792299577"/>
                  </a:ext>
                </a:extLst>
              </a:tr>
            </a:tbl>
          </a:graphicData>
        </a:graphic>
      </p:graphicFrame>
      <p:pic>
        <p:nvPicPr>
          <p:cNvPr id="2" name="Audio 1">
            <a:hlinkClick r:id="" action="ppaction://media"/>
            <a:extLst>
              <a:ext uri="{FF2B5EF4-FFF2-40B4-BE49-F238E27FC236}">
                <a16:creationId xmlns:a16="http://schemas.microsoft.com/office/drawing/2014/main" id="{68FAAEA7-A1E6-414F-8A48-C548AB3B56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6192656"/>
      </p:ext>
    </p:extLst>
  </p:cSld>
  <p:clrMapOvr>
    <a:masterClrMapping/>
  </p:clrMapOvr>
  <mc:AlternateContent xmlns:mc="http://schemas.openxmlformats.org/markup-compatibility/2006">
    <mc:Choice xmlns:p14="http://schemas.microsoft.com/office/powerpoint/2010/main" Requires="p14">
      <p:transition spd="slow" p14:dur="2000" advTm="20858"/>
    </mc:Choice>
    <mc:Fallback>
      <p:transition spd="slow" advTm="2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4"/>
          <p:cNvSpPr txBox="1"/>
          <p:nvPr/>
        </p:nvSpPr>
        <p:spPr>
          <a:xfrm>
            <a:off x="-128016" y="0"/>
            <a:ext cx="9144000" cy="66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500" b="1" dirty="0">
                <a:latin typeface="Raleway"/>
                <a:ea typeface="Raleway"/>
                <a:cs typeface="Raleway"/>
                <a:sym typeface="Raleway"/>
              </a:rPr>
              <a:t>Conclusions / Future Research</a:t>
            </a:r>
            <a:endParaRPr sz="2300" dirty="0">
              <a:latin typeface="Proxima Nova"/>
              <a:ea typeface="Proxima Nova"/>
              <a:cs typeface="Proxima Nova"/>
              <a:sym typeface="Proxima Nova"/>
            </a:endParaRPr>
          </a:p>
        </p:txBody>
      </p:sp>
      <p:sp>
        <p:nvSpPr>
          <p:cNvPr id="3" name="Rectangle 2">
            <a:extLst>
              <a:ext uri="{FF2B5EF4-FFF2-40B4-BE49-F238E27FC236}">
                <a16:creationId xmlns:a16="http://schemas.microsoft.com/office/drawing/2014/main" id="{1E11FF46-4CE2-8B46-837F-3611627E8058}"/>
              </a:ext>
            </a:extLst>
          </p:cNvPr>
          <p:cNvSpPr/>
          <p:nvPr/>
        </p:nvSpPr>
        <p:spPr>
          <a:xfrm>
            <a:off x="0" y="666300"/>
            <a:ext cx="7513983" cy="1525418"/>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CD47-Neutralization Reduces Inflammation and Promotes Phagocytosis:</a:t>
            </a:r>
            <a:endParaRPr lang="en-GB" sz="1600" dirty="0">
              <a:latin typeface="Times New Roman" panose="02020603050405020304" pitchFamily="18" charset="0"/>
              <a:ea typeface="Lato"/>
              <a:cs typeface="Times New Roman" panose="02020603050405020304" pitchFamily="18" charset="0"/>
              <a:sym typeface="Lato"/>
            </a:endParaRPr>
          </a:p>
          <a:p>
            <a:pPr marL="285750" lvl="0" indent="-285750">
              <a:lnSpc>
                <a:spcPct val="150000"/>
              </a:lnSpc>
              <a:buFont typeface="Arial" panose="020B0604020202020204" pitchFamily="34" charset="0"/>
              <a:buChar char="•"/>
            </a:pPr>
            <a:r>
              <a:rPr lang="en-GB" sz="1600" dirty="0">
                <a:latin typeface="Times New Roman" panose="02020603050405020304" pitchFamily="18" charset="0"/>
                <a:ea typeface="Lato"/>
                <a:cs typeface="Times New Roman" panose="02020603050405020304" pitchFamily="18" charset="0"/>
                <a:sym typeface="Lato"/>
              </a:rPr>
              <a:t>CD47 is upregulated in the RA-Synovium</a:t>
            </a:r>
          </a:p>
          <a:p>
            <a:pPr marL="285750" lvl="0" indent="-285750">
              <a:lnSpc>
                <a:spcPct val="150000"/>
              </a:lnSpc>
              <a:buFont typeface="Arial" panose="020B0604020202020204" pitchFamily="34" charset="0"/>
              <a:buChar char="•"/>
            </a:pPr>
            <a:r>
              <a:rPr lang="en-GB" sz="1600" dirty="0">
                <a:latin typeface="Times New Roman" panose="02020603050405020304" pitchFamily="18" charset="0"/>
                <a:ea typeface="Lato"/>
                <a:cs typeface="Times New Roman" panose="02020603050405020304" pitchFamily="18" charset="0"/>
                <a:sym typeface="Lato"/>
              </a:rPr>
              <a:t>CD47-Nuetralization reduces the production of Interlukin-6</a:t>
            </a:r>
          </a:p>
          <a:p>
            <a:pPr marL="285750" lvl="0" indent="-285750">
              <a:lnSpc>
                <a:spcPct val="150000"/>
              </a:lnSpc>
              <a:buFont typeface="Arial" panose="020B0604020202020204" pitchFamily="34" charset="0"/>
              <a:buChar char="•"/>
            </a:pPr>
            <a:r>
              <a:rPr lang="en-GB" sz="1600" dirty="0">
                <a:latin typeface="Times New Roman" panose="02020603050405020304" pitchFamily="18" charset="0"/>
                <a:ea typeface="Lato"/>
                <a:cs typeface="Times New Roman" panose="02020603050405020304" pitchFamily="18" charset="0"/>
                <a:sym typeface="Lato"/>
              </a:rPr>
              <a:t>Anti-CD47 Therapy could potentially be used as an effective treatment of RA</a:t>
            </a:r>
          </a:p>
        </p:txBody>
      </p:sp>
      <p:sp>
        <p:nvSpPr>
          <p:cNvPr id="6" name="Rectangle 5">
            <a:extLst>
              <a:ext uri="{FF2B5EF4-FFF2-40B4-BE49-F238E27FC236}">
                <a16:creationId xmlns:a16="http://schemas.microsoft.com/office/drawing/2014/main" id="{2D602A15-1A62-B744-B73D-B7BB01003DF6}"/>
              </a:ext>
            </a:extLst>
          </p:cNvPr>
          <p:cNvSpPr/>
          <p:nvPr/>
        </p:nvSpPr>
        <p:spPr>
          <a:xfrm>
            <a:off x="0" y="2414837"/>
            <a:ext cx="7513983" cy="1538883"/>
          </a:xfrm>
          <a:prstGeom prst="rect">
            <a:avLst/>
          </a:prstGeom>
        </p:spPr>
        <p:txBody>
          <a:bodyPr wrap="square">
            <a:spAutoFit/>
          </a:bodyPr>
          <a:lstStyle/>
          <a:p>
            <a:pPr lvl="0">
              <a:lnSpc>
                <a:spcPct val="150000"/>
              </a:lnSpc>
            </a:pPr>
            <a:endParaRPr lang="en-GB" sz="1600" dirty="0">
              <a:latin typeface="Times" pitchFamily="2" charset="0"/>
              <a:ea typeface="Lato"/>
              <a:cs typeface="Lato"/>
              <a:sym typeface="Lato"/>
            </a:endParaRPr>
          </a:p>
          <a:p>
            <a:pPr marL="285750" lvl="0" indent="-285750">
              <a:lnSpc>
                <a:spcPct val="150000"/>
              </a:lnSpc>
              <a:buFont typeface="Arial" panose="020B0604020202020204" pitchFamily="34" charset="0"/>
              <a:buChar char="•"/>
            </a:pPr>
            <a:r>
              <a:rPr lang="en-GB" sz="1600" dirty="0">
                <a:latin typeface="Times" pitchFamily="2" charset="0"/>
                <a:ea typeface="Lato"/>
                <a:cs typeface="Lato"/>
                <a:sym typeface="Lato"/>
              </a:rPr>
              <a:t>In the future, this project will begin to understand the specific mechanisms that cause CD47 to be overexpressed via TNF-Alpha Stimulation. It is suspected that the micro-RNA strand 155 plays a role in this and the development of RA.</a:t>
            </a:r>
            <a:endParaRPr lang="en-GB" dirty="0">
              <a:latin typeface="Times" pitchFamily="2" charset="0"/>
              <a:ea typeface="Lato"/>
              <a:cs typeface="Lato"/>
              <a:sym typeface="Lato"/>
            </a:endParaRPr>
          </a:p>
        </p:txBody>
      </p:sp>
      <p:pic>
        <p:nvPicPr>
          <p:cNvPr id="4" name="Audio 3">
            <a:hlinkClick r:id="" action="ppaction://media"/>
            <a:extLst>
              <a:ext uri="{FF2B5EF4-FFF2-40B4-BE49-F238E27FC236}">
                <a16:creationId xmlns:a16="http://schemas.microsoft.com/office/drawing/2014/main" id="{9F9E314D-735C-AA46-B30F-90B50BFCD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238"/>
    </mc:Choice>
    <mc:Fallback>
      <p:transition spd="slow" advTm="9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2102034" y="0"/>
            <a:ext cx="5701800" cy="57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500" b="1" dirty="0">
                <a:solidFill>
                  <a:srgbClr val="000000"/>
                </a:solidFill>
                <a:latin typeface="Raleway"/>
                <a:ea typeface="Raleway"/>
                <a:cs typeface="Raleway"/>
                <a:sym typeface="Raleway"/>
              </a:rPr>
              <a:t>References</a:t>
            </a:r>
            <a:endParaRPr sz="2500" dirty="0"/>
          </a:p>
        </p:txBody>
      </p:sp>
      <p:sp>
        <p:nvSpPr>
          <p:cNvPr id="2" name="Rectangle 1">
            <a:extLst>
              <a:ext uri="{FF2B5EF4-FFF2-40B4-BE49-F238E27FC236}">
                <a16:creationId xmlns:a16="http://schemas.microsoft.com/office/drawing/2014/main" id="{69F72232-B5C1-EC47-A77F-DCB6BBC8D47A}"/>
              </a:ext>
            </a:extLst>
          </p:cNvPr>
          <p:cNvSpPr/>
          <p:nvPr/>
        </p:nvSpPr>
        <p:spPr>
          <a:xfrm>
            <a:off x="0" y="434519"/>
            <a:ext cx="9268690" cy="4708981"/>
          </a:xfrm>
          <a:prstGeom prst="rect">
            <a:avLst/>
          </a:prstGeom>
        </p:spPr>
        <p:txBody>
          <a:bodyPr wrap="square">
            <a:spAutoFit/>
          </a:bodyPr>
          <a:lstStyle/>
          <a:p>
            <a:r>
              <a:rPr lang="en-US" sz="1200" dirty="0" err="1">
                <a:solidFill>
                  <a:schemeClr val="tx1"/>
                </a:solidFill>
                <a:latin typeface="Times" pitchFamily="2" charset="0"/>
              </a:rPr>
              <a:t>Lv</a:t>
            </a:r>
            <a:r>
              <a:rPr lang="en-US" sz="1200" dirty="0">
                <a:solidFill>
                  <a:schemeClr val="tx1"/>
                </a:solidFill>
                <a:latin typeface="Times" pitchFamily="2" charset="0"/>
              </a:rPr>
              <a:t>, Z., </a:t>
            </a:r>
            <a:r>
              <a:rPr lang="en-US" sz="1200" dirty="0" err="1">
                <a:solidFill>
                  <a:schemeClr val="tx1"/>
                </a:solidFill>
                <a:latin typeface="Times" pitchFamily="2" charset="0"/>
              </a:rPr>
              <a:t>Bian</a:t>
            </a:r>
            <a:r>
              <a:rPr lang="en-US" sz="1200" dirty="0">
                <a:solidFill>
                  <a:schemeClr val="tx1"/>
                </a:solidFill>
                <a:latin typeface="Times" pitchFamily="2" charset="0"/>
              </a:rPr>
              <a:t>, Z., Shi, L., </a:t>
            </a:r>
            <a:r>
              <a:rPr lang="en-US" sz="1200" dirty="0" err="1">
                <a:solidFill>
                  <a:schemeClr val="tx1"/>
                </a:solidFill>
                <a:latin typeface="Times" pitchFamily="2" charset="0"/>
              </a:rPr>
              <a:t>Niu</a:t>
            </a:r>
            <a:r>
              <a:rPr lang="en-US" sz="1200" dirty="0">
                <a:solidFill>
                  <a:schemeClr val="tx1"/>
                </a:solidFill>
                <a:latin typeface="Times" pitchFamily="2" charset="0"/>
              </a:rPr>
              <a:t>, S., Ha, B., Tremblay, A., … Liu, Y. (2015). Loss of Cell Surface CD47 Clustering Formation and Binding Avidity to SIRP</a:t>
            </a:r>
            <a:r>
              <a:rPr lang="el-GR" sz="1200" dirty="0">
                <a:solidFill>
                  <a:schemeClr val="tx1"/>
                </a:solidFill>
                <a:latin typeface="Times" pitchFamily="2" charset="0"/>
              </a:rPr>
              <a:t>α </a:t>
            </a:r>
            <a:r>
              <a:rPr lang="en-US" sz="1200" dirty="0">
                <a:solidFill>
                  <a:schemeClr val="tx1"/>
                </a:solidFill>
                <a:latin typeface="Times" pitchFamily="2" charset="0"/>
              </a:rPr>
              <a:t>Facilitate Apoptotic Cell Clearance by Macrophages. Journal of immunology (Baltimore, Md. : 1950), 195(2), 661–671. doi:10.4049/jimmunol.1401719</a:t>
            </a:r>
          </a:p>
          <a:p>
            <a:r>
              <a:rPr lang="en-US" sz="1200" u="sng" dirty="0">
                <a:solidFill>
                  <a:schemeClr val="tx1"/>
                </a:solidFill>
                <a:latin typeface="Times" pitchFamily="2" charset="0"/>
                <a:hlinkClick r:id="rId5">
                  <a:extLst>
                    <a:ext uri="{A12FA001-AC4F-418D-AE19-62706E023703}">
                      <ahyp:hlinkClr xmlns:ahyp="http://schemas.microsoft.com/office/drawing/2018/hyperlinkcolor" val="tx"/>
                    </a:ext>
                  </a:extLst>
                </a:hlinkClick>
              </a:rPr>
              <a:t>https://www.ncbi.nlm.nih.gov/pmc/articles/PMC4490976/</a:t>
            </a:r>
            <a:endParaRPr lang="en-US" sz="1200" u="sng" dirty="0">
              <a:solidFill>
                <a:schemeClr val="tx1"/>
              </a:solidFill>
              <a:latin typeface="Times" pitchFamily="2" charset="0"/>
            </a:endParaRPr>
          </a:p>
          <a:p>
            <a:endParaRPr lang="en-US" sz="1200" u="sng" dirty="0">
              <a:solidFill>
                <a:schemeClr val="tx1"/>
              </a:solidFill>
              <a:latin typeface="Times" pitchFamily="2" charset="0"/>
            </a:endParaRPr>
          </a:p>
          <a:p>
            <a:r>
              <a:rPr lang="en-US" sz="1200" dirty="0">
                <a:solidFill>
                  <a:schemeClr val="tx1"/>
                </a:solidFill>
                <a:latin typeface="Times" pitchFamily="2" charset="0"/>
              </a:rPr>
              <a:t>Liu, T., Zhang, L., </a:t>
            </a:r>
            <a:r>
              <a:rPr lang="en-US" sz="1200" dirty="0" err="1">
                <a:solidFill>
                  <a:schemeClr val="tx1"/>
                </a:solidFill>
                <a:latin typeface="Times" pitchFamily="2" charset="0"/>
              </a:rPr>
              <a:t>Joo</a:t>
            </a:r>
            <a:r>
              <a:rPr lang="en-US" sz="1200" dirty="0">
                <a:solidFill>
                  <a:schemeClr val="tx1"/>
                </a:solidFill>
                <a:latin typeface="Times" pitchFamily="2" charset="0"/>
              </a:rPr>
              <a:t>, D., &amp; Sun, S.-C. (2017, July 14). NF-</a:t>
            </a:r>
            <a:r>
              <a:rPr lang="el-GR" sz="1200" dirty="0">
                <a:solidFill>
                  <a:schemeClr val="tx1"/>
                </a:solidFill>
                <a:latin typeface="Times" pitchFamily="2" charset="0"/>
              </a:rPr>
              <a:t>κ</a:t>
            </a:r>
            <a:r>
              <a:rPr lang="en-US" sz="1200" dirty="0">
                <a:solidFill>
                  <a:schemeClr val="tx1"/>
                </a:solidFill>
                <a:latin typeface="Times" pitchFamily="2" charset="0"/>
              </a:rPr>
              <a:t>B signaling in inflammation. Retrieved from https://</a:t>
            </a:r>
            <a:r>
              <a:rPr lang="en-US" sz="1200" dirty="0" err="1">
                <a:solidFill>
                  <a:schemeClr val="tx1"/>
                </a:solidFill>
                <a:latin typeface="Times" pitchFamily="2" charset="0"/>
              </a:rPr>
              <a:t>www.nature.com</a:t>
            </a:r>
            <a:r>
              <a:rPr lang="en-US" sz="1200" dirty="0">
                <a:solidFill>
                  <a:schemeClr val="tx1"/>
                </a:solidFill>
                <a:latin typeface="Times" pitchFamily="2" charset="0"/>
              </a:rPr>
              <a:t>/articles/sigtrans201723.</a:t>
            </a:r>
          </a:p>
          <a:p>
            <a:br>
              <a:rPr lang="en-US" sz="1200" dirty="0">
                <a:solidFill>
                  <a:schemeClr val="tx1"/>
                </a:solidFill>
                <a:latin typeface="Times" pitchFamily="2" charset="0"/>
              </a:rPr>
            </a:br>
            <a:r>
              <a:rPr lang="en-US" sz="1200" dirty="0" err="1">
                <a:solidFill>
                  <a:schemeClr val="tx1"/>
                </a:solidFill>
                <a:latin typeface="Times" pitchFamily="2" charset="0"/>
              </a:rPr>
              <a:t>Smolle</a:t>
            </a:r>
            <a:r>
              <a:rPr lang="en-US" sz="1200" dirty="0">
                <a:solidFill>
                  <a:schemeClr val="tx1"/>
                </a:solidFill>
                <a:latin typeface="Times" pitchFamily="2" charset="0"/>
              </a:rPr>
              <a:t>, M. A., &amp; Pichler, M. (2017). Inflammation, phagocytosis and cancer: another step in the CD47 act. </a:t>
            </a:r>
            <a:r>
              <a:rPr lang="en-US" sz="1200" i="1" dirty="0">
                <a:solidFill>
                  <a:schemeClr val="tx1"/>
                </a:solidFill>
                <a:latin typeface="Times" pitchFamily="2" charset="0"/>
              </a:rPr>
              <a:t>Journal of thoracic disease</a:t>
            </a:r>
            <a:r>
              <a:rPr lang="en-US" sz="1200" dirty="0">
                <a:solidFill>
                  <a:schemeClr val="tx1"/>
                </a:solidFill>
                <a:latin typeface="Times" pitchFamily="2" charset="0"/>
              </a:rPr>
              <a:t>, </a:t>
            </a:r>
            <a:r>
              <a:rPr lang="en-US" sz="1200" i="1" dirty="0">
                <a:solidFill>
                  <a:schemeClr val="tx1"/>
                </a:solidFill>
                <a:latin typeface="Times" pitchFamily="2" charset="0"/>
              </a:rPr>
              <a:t>9</a:t>
            </a:r>
            <a:r>
              <a:rPr lang="en-US" sz="1200" dirty="0">
                <a:solidFill>
                  <a:schemeClr val="tx1"/>
                </a:solidFill>
                <a:latin typeface="Times" pitchFamily="2" charset="0"/>
              </a:rPr>
              <a:t>(8), 2279–2282. doi:10.21037/jtd.2017.07.38</a:t>
            </a:r>
          </a:p>
          <a:p>
            <a:r>
              <a:rPr lang="en-US" sz="1200" u="sng" dirty="0">
                <a:solidFill>
                  <a:schemeClr val="tx1"/>
                </a:solidFill>
                <a:latin typeface="Times" pitchFamily="2" charset="0"/>
                <a:hlinkClick r:id="rId6">
                  <a:extLst>
                    <a:ext uri="{A12FA001-AC4F-418D-AE19-62706E023703}">
                      <ahyp:hlinkClr xmlns:ahyp="http://schemas.microsoft.com/office/drawing/2018/hyperlinkcolor" val="tx"/>
                    </a:ext>
                  </a:extLst>
                </a:hlinkClick>
              </a:rPr>
              <a:t>http://jtd.amegroups.com/article/view/14781/html</a:t>
            </a:r>
            <a:endParaRPr lang="en-US" sz="1200" dirty="0">
              <a:solidFill>
                <a:schemeClr val="tx1"/>
              </a:solidFill>
              <a:latin typeface="Times" pitchFamily="2" charset="0"/>
            </a:endParaRPr>
          </a:p>
          <a:p>
            <a:endParaRPr lang="en-US" sz="1200" dirty="0">
              <a:solidFill>
                <a:schemeClr val="tx1"/>
              </a:solidFill>
              <a:latin typeface="Times" pitchFamily="2" charset="0"/>
            </a:endParaRPr>
          </a:p>
          <a:p>
            <a:r>
              <a:rPr lang="en-US" sz="1200" dirty="0">
                <a:solidFill>
                  <a:schemeClr val="tx1"/>
                </a:solidFill>
                <a:latin typeface="Times" pitchFamily="2" charset="0"/>
              </a:rPr>
              <a:t>Lawrence T. (2009). The nuclear factor NF-</a:t>
            </a:r>
            <a:r>
              <a:rPr lang="en-US" sz="1200" dirty="0" err="1">
                <a:solidFill>
                  <a:schemeClr val="tx1"/>
                </a:solidFill>
                <a:latin typeface="Times" pitchFamily="2" charset="0"/>
              </a:rPr>
              <a:t>kappaB</a:t>
            </a:r>
            <a:r>
              <a:rPr lang="en-US" sz="1200" dirty="0">
                <a:solidFill>
                  <a:schemeClr val="tx1"/>
                </a:solidFill>
                <a:latin typeface="Times" pitchFamily="2" charset="0"/>
              </a:rPr>
              <a:t> pathway in inflammation. </a:t>
            </a:r>
            <a:r>
              <a:rPr lang="en-US" sz="1200" i="1" dirty="0">
                <a:solidFill>
                  <a:schemeClr val="tx1"/>
                </a:solidFill>
                <a:latin typeface="Times" pitchFamily="2" charset="0"/>
              </a:rPr>
              <a:t>Cold Spring Harbor perspectives in biology</a:t>
            </a:r>
            <a:r>
              <a:rPr lang="en-US" sz="1200" dirty="0">
                <a:solidFill>
                  <a:schemeClr val="tx1"/>
                </a:solidFill>
                <a:latin typeface="Times" pitchFamily="2" charset="0"/>
              </a:rPr>
              <a:t>, </a:t>
            </a:r>
            <a:r>
              <a:rPr lang="en-US" sz="1200" i="1" dirty="0">
                <a:solidFill>
                  <a:schemeClr val="tx1"/>
                </a:solidFill>
                <a:latin typeface="Times" pitchFamily="2" charset="0"/>
              </a:rPr>
              <a:t>1</a:t>
            </a:r>
            <a:r>
              <a:rPr lang="en-US" sz="1200" dirty="0">
                <a:solidFill>
                  <a:schemeClr val="tx1"/>
                </a:solidFill>
                <a:latin typeface="Times" pitchFamily="2" charset="0"/>
              </a:rPr>
              <a:t>(6), a001651. </a:t>
            </a:r>
            <a:r>
              <a:rPr lang="en-US" sz="1200" dirty="0">
                <a:solidFill>
                  <a:schemeClr val="tx1"/>
                </a:solidFill>
                <a:latin typeface="Times" pitchFamily="2" charset="0"/>
                <a:hlinkClick r:id="rId7">
                  <a:extLst>
                    <a:ext uri="{A12FA001-AC4F-418D-AE19-62706E023703}">
                      <ahyp:hlinkClr xmlns:ahyp="http://schemas.microsoft.com/office/drawing/2018/hyperlinkcolor" val="tx"/>
                    </a:ext>
                  </a:extLst>
                </a:hlinkClick>
              </a:rPr>
              <a:t>https://doi.org/10.1101/cshperspect.a001651</a:t>
            </a:r>
            <a:endParaRPr lang="en-US" sz="1200" dirty="0">
              <a:solidFill>
                <a:schemeClr val="tx1"/>
              </a:solidFill>
              <a:latin typeface="Times" pitchFamily="2" charset="0"/>
            </a:endParaRPr>
          </a:p>
          <a:p>
            <a:endParaRPr lang="en-US" sz="1200" dirty="0">
              <a:solidFill>
                <a:schemeClr val="tx1"/>
              </a:solidFill>
              <a:latin typeface="Times" pitchFamily="2" charset="0"/>
            </a:endParaRPr>
          </a:p>
          <a:p>
            <a:r>
              <a:rPr lang="en-US" sz="1200" dirty="0">
                <a:solidFill>
                  <a:schemeClr val="tx1"/>
                </a:solidFill>
                <a:latin typeface="Times" pitchFamily="2" charset="0"/>
              </a:rPr>
              <a:t>Chhabra, A., Ring, A. M., Weiskopf, K., </a:t>
            </a:r>
            <a:r>
              <a:rPr lang="en-US" sz="1200" dirty="0" err="1">
                <a:solidFill>
                  <a:schemeClr val="tx1"/>
                </a:solidFill>
                <a:latin typeface="Times" pitchFamily="2" charset="0"/>
              </a:rPr>
              <a:t>Schnorr</a:t>
            </a:r>
            <a:r>
              <a:rPr lang="en-US" sz="1200" dirty="0">
                <a:solidFill>
                  <a:schemeClr val="tx1"/>
                </a:solidFill>
                <a:latin typeface="Times" pitchFamily="2" charset="0"/>
              </a:rPr>
              <a:t>, P. J., Gordon, S., Le, A. C., Kwon, H. S., Ring, N. G., </a:t>
            </a:r>
            <a:r>
              <a:rPr lang="en-US" sz="1200" dirty="0" err="1">
                <a:solidFill>
                  <a:schemeClr val="tx1"/>
                </a:solidFill>
                <a:latin typeface="Times" pitchFamily="2" charset="0"/>
              </a:rPr>
              <a:t>Volkmer</a:t>
            </a:r>
            <a:r>
              <a:rPr lang="en-US" sz="1200" dirty="0">
                <a:solidFill>
                  <a:schemeClr val="tx1"/>
                </a:solidFill>
                <a:latin typeface="Times" pitchFamily="2" charset="0"/>
              </a:rPr>
              <a:t>, J., Ho, P. Y., Tseng, S., Weissman, I. L., &amp; </a:t>
            </a:r>
            <a:r>
              <a:rPr lang="en-US" sz="1200" dirty="0" err="1">
                <a:solidFill>
                  <a:schemeClr val="tx1"/>
                </a:solidFill>
                <a:latin typeface="Times" pitchFamily="2" charset="0"/>
              </a:rPr>
              <a:t>Shizuru</a:t>
            </a:r>
            <a:r>
              <a:rPr lang="en-US" sz="1200" dirty="0">
                <a:solidFill>
                  <a:schemeClr val="tx1"/>
                </a:solidFill>
                <a:latin typeface="Times" pitchFamily="2" charset="0"/>
              </a:rPr>
              <a:t>, J. A. (2016). Hematopoietic stem cell transplantation in immunocompetent hosts without radiation or chemotherapy. </a:t>
            </a:r>
            <a:r>
              <a:rPr lang="en-US" sz="1200" i="1" dirty="0">
                <a:solidFill>
                  <a:schemeClr val="tx1"/>
                </a:solidFill>
                <a:latin typeface="Times" pitchFamily="2" charset="0"/>
              </a:rPr>
              <a:t>Science translational medicine</a:t>
            </a:r>
            <a:r>
              <a:rPr lang="en-US" sz="1200" dirty="0">
                <a:solidFill>
                  <a:schemeClr val="tx1"/>
                </a:solidFill>
                <a:latin typeface="Times" pitchFamily="2" charset="0"/>
              </a:rPr>
              <a:t>, </a:t>
            </a:r>
            <a:r>
              <a:rPr lang="en-US" sz="1200" i="1" dirty="0">
                <a:solidFill>
                  <a:schemeClr val="tx1"/>
                </a:solidFill>
                <a:latin typeface="Times" pitchFamily="2" charset="0"/>
              </a:rPr>
              <a:t>8</a:t>
            </a:r>
            <a:r>
              <a:rPr lang="en-US" sz="1200" dirty="0">
                <a:solidFill>
                  <a:schemeClr val="tx1"/>
                </a:solidFill>
                <a:latin typeface="Times" pitchFamily="2" charset="0"/>
              </a:rPr>
              <a:t>(351), 351ra105. </a:t>
            </a:r>
            <a:r>
              <a:rPr lang="en-US" sz="1200" dirty="0">
                <a:solidFill>
                  <a:schemeClr val="tx1"/>
                </a:solidFill>
                <a:latin typeface="Times" pitchFamily="2" charset="0"/>
                <a:hlinkClick r:id="rId8">
                  <a:extLst>
                    <a:ext uri="{A12FA001-AC4F-418D-AE19-62706E023703}">
                      <ahyp:hlinkClr xmlns:ahyp="http://schemas.microsoft.com/office/drawing/2018/hyperlinkcolor" val="tx"/>
                    </a:ext>
                  </a:extLst>
                </a:hlinkClick>
              </a:rPr>
              <a:t>https://doi.org/10.1126/scitranslmed.aae050</a:t>
            </a:r>
            <a:endParaRPr lang="en-US" sz="1200" dirty="0">
              <a:solidFill>
                <a:schemeClr val="tx1"/>
              </a:solidFill>
              <a:latin typeface="Times" pitchFamily="2" charset="0"/>
            </a:endParaRPr>
          </a:p>
          <a:p>
            <a:endParaRPr lang="en-US" sz="1200" dirty="0">
              <a:solidFill>
                <a:schemeClr val="tx1"/>
              </a:solidFill>
              <a:latin typeface="Times" pitchFamily="2" charset="0"/>
            </a:endParaRPr>
          </a:p>
          <a:p>
            <a:r>
              <a:rPr lang="en-US" sz="1200" dirty="0">
                <a:solidFill>
                  <a:schemeClr val="tx1"/>
                </a:solidFill>
                <a:latin typeface="Times" pitchFamily="2" charset="0"/>
              </a:rPr>
              <a:t>Witt RG, Wang B, Nguyen QH, </a:t>
            </a:r>
            <a:r>
              <a:rPr lang="en-US" sz="1200" dirty="0" err="1">
                <a:solidFill>
                  <a:schemeClr val="tx1"/>
                </a:solidFill>
                <a:latin typeface="Times" pitchFamily="2" charset="0"/>
              </a:rPr>
              <a:t>Eikani</a:t>
            </a:r>
            <a:r>
              <a:rPr lang="en-US" sz="1200" dirty="0">
                <a:solidFill>
                  <a:schemeClr val="tx1"/>
                </a:solidFill>
                <a:latin typeface="Times" pitchFamily="2" charset="0"/>
              </a:rPr>
              <a:t> C, Mattis AN, </a:t>
            </a:r>
            <a:r>
              <a:rPr lang="en-US" sz="1200" dirty="0" err="1">
                <a:solidFill>
                  <a:schemeClr val="tx1"/>
                </a:solidFill>
                <a:latin typeface="Times" pitchFamily="2" charset="0"/>
              </a:rPr>
              <a:t>MacKenzie</a:t>
            </a:r>
            <a:r>
              <a:rPr lang="en-US" sz="1200" dirty="0">
                <a:solidFill>
                  <a:schemeClr val="tx1"/>
                </a:solidFill>
                <a:latin typeface="Times" pitchFamily="2" charset="0"/>
              </a:rPr>
              <a:t> TC. Depletion of murine fetal hematopoietic stem cells with c-Kit receptor and CD47 blockade improves neonatal engraftment. </a:t>
            </a:r>
            <a:r>
              <a:rPr lang="en-US" sz="1200" i="1" dirty="0">
                <a:solidFill>
                  <a:schemeClr val="tx1"/>
                </a:solidFill>
                <a:latin typeface="Times" pitchFamily="2" charset="0"/>
              </a:rPr>
              <a:t>Blood Adv</a:t>
            </a:r>
            <a:r>
              <a:rPr lang="en-US" sz="1200" dirty="0">
                <a:solidFill>
                  <a:schemeClr val="tx1"/>
                </a:solidFill>
                <a:latin typeface="Times" pitchFamily="2" charset="0"/>
              </a:rPr>
              <a:t>. 2018;2(24):3602–3607. doi:10.1182/bloodadvances.2018022020</a:t>
            </a:r>
          </a:p>
          <a:p>
            <a:endParaRPr lang="en-US" sz="1200" dirty="0">
              <a:solidFill>
                <a:schemeClr val="tx1"/>
              </a:solidFill>
              <a:latin typeface="Times" pitchFamily="2" charset="0"/>
            </a:endParaRPr>
          </a:p>
          <a:p>
            <a:r>
              <a:rPr lang="en-US" sz="1200" dirty="0">
                <a:solidFill>
                  <a:schemeClr val="tx1"/>
                </a:solidFill>
                <a:latin typeface="Times" pitchFamily="2" charset="0"/>
              </a:rPr>
              <a:t>Chao, M. P., Jaiswal, S., Weissman-Tsukamoto, R., Alizadeh, A. A., Gentles, A. J., </a:t>
            </a:r>
            <a:r>
              <a:rPr lang="en-US" sz="1200" dirty="0" err="1">
                <a:solidFill>
                  <a:schemeClr val="tx1"/>
                </a:solidFill>
                <a:latin typeface="Times" pitchFamily="2" charset="0"/>
              </a:rPr>
              <a:t>Volkmer</a:t>
            </a:r>
            <a:r>
              <a:rPr lang="en-US" sz="1200" dirty="0">
                <a:solidFill>
                  <a:schemeClr val="tx1"/>
                </a:solidFill>
                <a:latin typeface="Times" pitchFamily="2" charset="0"/>
              </a:rPr>
              <a:t>, J., Weiskopf, K., Willingham, S. B., </a:t>
            </a:r>
            <a:r>
              <a:rPr lang="en-US" sz="1200" dirty="0" err="1">
                <a:solidFill>
                  <a:schemeClr val="tx1"/>
                </a:solidFill>
                <a:latin typeface="Times" pitchFamily="2" charset="0"/>
              </a:rPr>
              <a:t>Raveh</a:t>
            </a:r>
            <a:r>
              <a:rPr lang="en-US" sz="1200" dirty="0">
                <a:solidFill>
                  <a:schemeClr val="tx1"/>
                </a:solidFill>
                <a:latin typeface="Times" pitchFamily="2" charset="0"/>
              </a:rPr>
              <a:t>, T., Park, C. Y., </a:t>
            </a:r>
            <a:r>
              <a:rPr lang="en-US" sz="1200" dirty="0" err="1">
                <a:solidFill>
                  <a:schemeClr val="tx1"/>
                </a:solidFill>
                <a:latin typeface="Times" pitchFamily="2" charset="0"/>
              </a:rPr>
              <a:t>Majeti</a:t>
            </a:r>
            <a:r>
              <a:rPr lang="en-US" sz="1200" dirty="0">
                <a:solidFill>
                  <a:schemeClr val="tx1"/>
                </a:solidFill>
                <a:latin typeface="Times" pitchFamily="2" charset="0"/>
              </a:rPr>
              <a:t>, R., &amp; Weissman, I. L. (2010). Calreticulin is the dominant pro-phagocytic signal on multiple human cancers and is counterbalanced by CD47. </a:t>
            </a:r>
            <a:r>
              <a:rPr lang="en-US" sz="1200" i="1" dirty="0">
                <a:solidFill>
                  <a:schemeClr val="tx1"/>
                </a:solidFill>
                <a:latin typeface="Times" pitchFamily="2" charset="0"/>
              </a:rPr>
              <a:t>Science translational medicine</a:t>
            </a:r>
            <a:r>
              <a:rPr lang="en-US" sz="1200" dirty="0">
                <a:solidFill>
                  <a:schemeClr val="tx1"/>
                </a:solidFill>
                <a:latin typeface="Times" pitchFamily="2" charset="0"/>
              </a:rPr>
              <a:t>, </a:t>
            </a:r>
            <a:r>
              <a:rPr lang="en-US" sz="1200" i="1" dirty="0">
                <a:solidFill>
                  <a:schemeClr val="tx1"/>
                </a:solidFill>
                <a:latin typeface="Times" pitchFamily="2" charset="0"/>
              </a:rPr>
              <a:t>2</a:t>
            </a:r>
            <a:r>
              <a:rPr lang="en-US" sz="1200" dirty="0">
                <a:solidFill>
                  <a:schemeClr val="tx1"/>
                </a:solidFill>
                <a:latin typeface="Times" pitchFamily="2" charset="0"/>
              </a:rPr>
              <a:t>(63), 63ra94. https://</a:t>
            </a:r>
            <a:r>
              <a:rPr lang="en-US" sz="1200" dirty="0" err="1">
                <a:solidFill>
                  <a:schemeClr val="tx1"/>
                </a:solidFill>
                <a:latin typeface="Times" pitchFamily="2" charset="0"/>
              </a:rPr>
              <a:t>doi.org</a:t>
            </a:r>
            <a:r>
              <a:rPr lang="en-US" sz="1200" dirty="0">
                <a:solidFill>
                  <a:schemeClr val="tx1"/>
                </a:solidFill>
                <a:latin typeface="Times" pitchFamily="2" charset="0"/>
              </a:rPr>
              <a:t>/10.1126/scitranslmed.3001375</a:t>
            </a:r>
            <a:endParaRPr lang="en-US" sz="1200" dirty="0">
              <a:solidFill>
                <a:schemeClr val="tx1"/>
              </a:solidFill>
            </a:endParaRPr>
          </a:p>
        </p:txBody>
      </p:sp>
      <p:pic>
        <p:nvPicPr>
          <p:cNvPr id="3" name="Audio 2">
            <a:hlinkClick r:id="" action="ppaction://media"/>
            <a:extLst>
              <a:ext uri="{FF2B5EF4-FFF2-40B4-BE49-F238E27FC236}">
                <a16:creationId xmlns:a16="http://schemas.microsoft.com/office/drawing/2014/main" id="{B00482BC-BA4C-2B4D-A7A5-EA5C58288E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5"/>
    </mc:Choice>
    <mc:Fallback>
      <p:transition spd="slow" advTm="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DFA4-C4D5-CE4C-963F-036E7F718377}"/>
              </a:ext>
            </a:extLst>
          </p:cNvPr>
          <p:cNvSpPr>
            <a:spLocks noGrp="1"/>
          </p:cNvSpPr>
          <p:nvPr>
            <p:ph type="title"/>
          </p:nvPr>
        </p:nvSpPr>
        <p:spPr>
          <a:xfrm>
            <a:off x="292245" y="-231367"/>
            <a:ext cx="8190274" cy="755700"/>
          </a:xfrm>
        </p:spPr>
        <p:txBody>
          <a:bodyPr/>
          <a:lstStyle/>
          <a:p>
            <a:pPr algn="ctr"/>
            <a:r>
              <a:rPr lang="en-US" dirty="0"/>
              <a:t>(Extra) In-Depth Materials and Methods</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2E72C813-305F-8B43-81A7-F359A541E178}"/>
                  </a:ext>
                </a:extLst>
              </p:cNvPr>
              <p:cNvSpPr/>
              <p:nvPr/>
            </p:nvSpPr>
            <p:spPr>
              <a:xfrm>
                <a:off x="116732" y="524333"/>
                <a:ext cx="4572000" cy="5172313"/>
              </a:xfrm>
              <a:prstGeom prst="rect">
                <a:avLst/>
              </a:prstGeom>
            </p:spPr>
            <p:txBody>
              <a:bodyPr>
                <a:spAutoFit/>
              </a:bodyPr>
              <a:lstStyle/>
              <a:p>
                <a:r>
                  <a:rPr lang="en-US" sz="1000" b="1" i="1" dirty="0">
                    <a:latin typeface="Times" pitchFamily="2" charset="0"/>
                  </a:rPr>
                  <a:t>Antibodies: </a:t>
                </a:r>
                <a:r>
                  <a:rPr lang="en-US" sz="1000" dirty="0">
                    <a:latin typeface="Times" pitchFamily="2" charset="0"/>
                  </a:rPr>
                  <a:t>Antibodies against the following molecules were used: IKK</a:t>
                </a:r>
                <a:r>
                  <a:rPr lang="el-GR" sz="1000" dirty="0">
                    <a:latin typeface="Times" pitchFamily="2" charset="0"/>
                  </a:rPr>
                  <a:t>β</a:t>
                </a:r>
                <a:r>
                  <a:rPr lang="en-US" sz="1000" dirty="0">
                    <a:latin typeface="Times" pitchFamily="2" charset="0"/>
                  </a:rPr>
                  <a:t> (Santa Cruz Biotechnology, Santa Cruz, CA); Calreticulin [endoplasmic reticulum marker] Interlukein-6 ( Abcam, Cambridge, MA);</a:t>
                </a:r>
                <a:r>
                  <a:rPr lang="en-US" sz="1000" b="1" dirty="0">
                    <a:solidFill>
                      <a:srgbClr val="333333"/>
                    </a:solidFill>
                    <a:latin typeface="Times" pitchFamily="2" charset="0"/>
                  </a:rPr>
                  <a:t> </a:t>
                </a:r>
                <a:r>
                  <a:rPr lang="en-US" sz="1000" dirty="0">
                    <a:solidFill>
                      <a:srgbClr val="333333"/>
                    </a:solidFill>
                    <a:latin typeface="Times" pitchFamily="2" charset="0"/>
                  </a:rPr>
                  <a:t>CD47 Antibody [B6H12] (BD Pharmingen); </a:t>
                </a:r>
                <a:endParaRPr lang="en-US" sz="1000" b="1" i="1" dirty="0">
                  <a:latin typeface="Times" pitchFamily="2" charset="0"/>
                  <a:ea typeface="Calibri" panose="020F0502020204030204" pitchFamily="34" charset="0"/>
                  <a:cs typeface="Times New Roman" panose="02020603050405020304" pitchFamily="18" charset="0"/>
                </a:endParaRPr>
              </a:p>
              <a:p>
                <a:endParaRPr lang="en-US" sz="1000" b="1" i="1" dirty="0">
                  <a:latin typeface="Times" pitchFamily="2" charset="0"/>
                  <a:ea typeface="Calibri" panose="020F0502020204030204" pitchFamily="34" charset="0"/>
                  <a:cs typeface="Times New Roman" panose="02020603050405020304" pitchFamily="18" charset="0"/>
                </a:endParaRPr>
              </a:p>
              <a:p>
                <a:r>
                  <a:rPr lang="en-US" sz="1000" b="1" i="1" dirty="0">
                    <a:latin typeface="Times" pitchFamily="2" charset="0"/>
                    <a:ea typeface="Calibri" panose="020F0502020204030204" pitchFamily="34" charset="0"/>
                    <a:cs typeface="Times New Roman" panose="02020603050405020304" pitchFamily="18" charset="0"/>
                  </a:rPr>
                  <a:t>Primary Cell Culture &amp; Experimentation: </a:t>
                </a:r>
                <a:r>
                  <a:rPr lang="en-US" sz="1000" dirty="0">
                    <a:latin typeface="Times" pitchFamily="2" charset="0"/>
                    <a:ea typeface="Calibri" panose="020F0502020204030204" pitchFamily="34" charset="0"/>
                    <a:cs typeface="Times New Roman" panose="02020603050405020304" pitchFamily="18" charset="0"/>
                  </a:rPr>
                  <a:t>The human synovial sarcoma cell line SW982(</a:t>
                </a:r>
                <a:r>
                  <a:rPr lang="en-US" sz="1000" dirty="0">
                    <a:latin typeface="Times" pitchFamily="2" charset="0"/>
                  </a:rPr>
                  <a:t>ATCC</a:t>
                </a:r>
                <a:r>
                  <a:rPr lang="en-US" sz="1000" baseline="30000" dirty="0">
                    <a:latin typeface="Times" pitchFamily="2" charset="0"/>
                  </a:rPr>
                  <a:t>®</a:t>
                </a:r>
                <a:r>
                  <a:rPr lang="en-US" sz="1000" dirty="0">
                    <a:latin typeface="Times" pitchFamily="2" charset="0"/>
                  </a:rPr>
                  <a:t> HTB-93</a:t>
                </a:r>
                <a:r>
                  <a:rPr lang="en-US" sz="1000" baseline="30000" dirty="0">
                    <a:latin typeface="Times" pitchFamily="2" charset="0"/>
                  </a:rPr>
                  <a:t>™</a:t>
                </a:r>
                <a:r>
                  <a:rPr lang="en-US" sz="1000" dirty="0">
                    <a:latin typeface="Times" pitchFamily="2" charset="0"/>
                    <a:ea typeface="Calibri" panose="020F0502020204030204" pitchFamily="34" charset="0"/>
                    <a:cs typeface="Times New Roman" panose="02020603050405020304" pitchFamily="18" charset="0"/>
                  </a:rPr>
                  <a:t>) was obtained from the </a:t>
                </a:r>
                <a:r>
                  <a:rPr lang="en-US" sz="1000" dirty="0">
                    <a:latin typeface="Times" pitchFamily="2" charset="0"/>
                  </a:rPr>
                  <a:t>American Type Culture Collection American Type Culture Collection. Additionally, the mouse macrophage cell line RAW 264.7 (ATCC</a:t>
                </a:r>
                <a:r>
                  <a:rPr lang="en-US" sz="1000" baseline="30000" dirty="0">
                    <a:latin typeface="Times" pitchFamily="2" charset="0"/>
                  </a:rPr>
                  <a:t>®</a:t>
                </a:r>
                <a:r>
                  <a:rPr lang="en-US" sz="1000" dirty="0">
                    <a:latin typeface="Times" pitchFamily="2" charset="0"/>
                  </a:rPr>
                  <a:t> TIB-71</a:t>
                </a:r>
                <a:r>
                  <a:rPr lang="en-US" sz="1000" baseline="30000" dirty="0">
                    <a:latin typeface="Times" pitchFamily="2" charset="0"/>
                  </a:rPr>
                  <a:t>™</a:t>
                </a:r>
                <a:r>
                  <a:rPr lang="en-US" sz="1000" dirty="0">
                    <a:latin typeface="Times" pitchFamily="2" charset="0"/>
                  </a:rPr>
                  <a:t>) was obtained from ATCC. Both cell lines were cultured routinely with Dulbecco's Modified Eagle's Medium (DMEM) (Gibco, USA) supplemented with 10% fetal bovine serum (FBS) (Gibco, USA), penicillin (100 U/ml) and streptomycin (100 </a:t>
                </a:r>
                <a:r>
                  <a:rPr lang="el-GR" sz="1000" dirty="0">
                    <a:latin typeface="Times" pitchFamily="2" charset="0"/>
                  </a:rPr>
                  <a:t>μ</a:t>
                </a:r>
                <a:r>
                  <a:rPr lang="en-US" sz="1000" dirty="0">
                    <a:latin typeface="Times" pitchFamily="2" charset="0"/>
                  </a:rPr>
                  <a:t>g/ ml) (Pen/Strep) and maintained at 37 °C with 5% CO2 in a humidified incubator. The medium was changed every 48-72 hours (h), and cell passage was carried out every 3-4 days. For the SW982 cell line, sub-culture and experimentation was conducted using 0.05% trypsin-ethylenediaminetetraacetic acid (EDTA) (Gibco; Thermo Fisher Scientific, Inc.) to detach cells. RAW 264.7 sub-culture and experimentation was performed by scraping cells with cell scraper. Both cell lines were cultured in T75 Cell Culture flasks. For experimentation, SW892 cells were plated at</a:t>
                </a:r>
                <a:r>
                  <a:rPr lang="en-US" sz="1000" dirty="0">
                    <a:solidFill>
                      <a:prstClr val="black"/>
                    </a:solidFill>
                    <a:latin typeface="Times" pitchFamily="2" charset="0"/>
                  </a:rPr>
                  <a:t> 2x</a:t>
                </a:r>
                <a14:m>
                  <m:oMath xmlns:m="http://schemas.openxmlformats.org/officeDocument/2006/math">
                    <m:sSup>
                      <m:sSupPr>
                        <m:ctrlPr>
                          <a:rPr lang="en-US" sz="1000" i="1">
                            <a:solidFill>
                              <a:prstClr val="black"/>
                            </a:solidFill>
                            <a:latin typeface="Cambria Math" panose="02040503050406030204" pitchFamily="18" charset="0"/>
                          </a:rPr>
                        </m:ctrlPr>
                      </m:sSupPr>
                      <m:e>
                        <m:r>
                          <a:rPr lang="en-US" sz="1000" i="1">
                            <a:solidFill>
                              <a:prstClr val="black"/>
                            </a:solidFill>
                            <a:latin typeface="Cambria Math" panose="02040503050406030204" pitchFamily="18" charset="0"/>
                          </a:rPr>
                          <m:t>10</m:t>
                        </m:r>
                      </m:e>
                      <m:sup>
                        <m:r>
                          <a:rPr lang="en-US" sz="1000" i="1">
                            <a:solidFill>
                              <a:prstClr val="black"/>
                            </a:solidFill>
                            <a:latin typeface="Cambria Math" panose="02040503050406030204" pitchFamily="18" charset="0"/>
                          </a:rPr>
                          <m:t>5</m:t>
                        </m:r>
                      </m:sup>
                    </m:sSup>
                    <m:r>
                      <a:rPr lang="en-US" sz="1000">
                        <a:solidFill>
                          <a:prstClr val="black"/>
                        </a:solidFill>
                        <a:latin typeface="Cambria Math" panose="02040503050406030204" pitchFamily="18" charset="0"/>
                      </a:rPr>
                      <m:t>, </m:t>
                    </m:r>
                  </m:oMath>
                </a14:m>
                <a:r>
                  <a:rPr lang="en-US" sz="1000" dirty="0">
                    <a:latin typeface="Times" pitchFamily="2" charset="0"/>
                  </a:rPr>
                  <a:t>experimental groups were treated with 100 ng/ ml of </a:t>
                </a:r>
                <a:r>
                  <a:rPr lang="en-US" sz="1000" dirty="0">
                    <a:solidFill>
                      <a:prstClr val="black"/>
                    </a:solidFill>
                    <a:latin typeface="Times" pitchFamily="2" charset="0"/>
                  </a:rPr>
                  <a:t>TNF𝛼 dissolved in </a:t>
                </a:r>
                <a:r>
                  <a:rPr lang="en-US" sz="1000" dirty="0">
                    <a:latin typeface="Times" pitchFamily="2" charset="0"/>
                  </a:rPr>
                  <a:t>Dimethyl sulfoxide (DMSO)</a:t>
                </a:r>
                <a:r>
                  <a:rPr lang="en-US" sz="1000" dirty="0">
                    <a:solidFill>
                      <a:prstClr val="black"/>
                    </a:solidFill>
                    <a:latin typeface="Times" pitchFamily="2" charset="0"/>
                  </a:rPr>
                  <a:t>. One experimental group was treated with 50 </a:t>
                </a:r>
                <a:r>
                  <a:rPr lang="el-GR" sz="1000" dirty="0">
                    <a:latin typeface="Times" pitchFamily="2" charset="0"/>
                  </a:rPr>
                  <a:t>μ</a:t>
                </a:r>
                <a:r>
                  <a:rPr lang="en-US" sz="1000" dirty="0">
                    <a:latin typeface="Times" pitchFamily="2" charset="0"/>
                  </a:rPr>
                  <a:t>g/ ml of Anti-CD47 antibody.</a:t>
                </a:r>
                <a:r>
                  <a:rPr lang="en-US" sz="1000" dirty="0">
                    <a:solidFill>
                      <a:prstClr val="black"/>
                    </a:solidFill>
                    <a:latin typeface="Times" pitchFamily="2" charset="0"/>
                  </a:rPr>
                  <a:t> Working TNF𝛼 </a:t>
                </a:r>
                <a:r>
                  <a:rPr lang="en-US" sz="1000" dirty="0">
                    <a:latin typeface="Times" pitchFamily="2" charset="0"/>
                  </a:rPr>
                  <a:t>concentration was determined by MTT assay </a:t>
                </a:r>
                <a:r>
                  <a:rPr lang="en-US" sz="1000" dirty="0">
                    <a:solidFill>
                      <a:prstClr val="black"/>
                    </a:solidFill>
                    <a:latin typeface="Times" pitchFamily="2" charset="0"/>
                  </a:rPr>
                  <a:t>(Figure 4)</a:t>
                </a:r>
                <a:r>
                  <a:rPr lang="en-US" sz="1000" dirty="0">
                    <a:solidFill>
                      <a:srgbClr val="FF0000"/>
                    </a:solidFill>
                    <a:latin typeface="Times" pitchFamily="2" charset="0"/>
                  </a:rPr>
                  <a:t>.</a:t>
                </a:r>
                <a:endParaRPr lang="en-US" sz="1000" dirty="0">
                  <a:solidFill>
                    <a:prstClr val="black"/>
                  </a:solidFill>
                  <a:latin typeface="Times" pitchFamily="2" charset="0"/>
                </a:endParaRPr>
              </a:p>
              <a:p>
                <a:endParaRPr lang="en-US" sz="1000" b="1" i="1" dirty="0">
                  <a:solidFill>
                    <a:prstClr val="black"/>
                  </a:solidFill>
                  <a:latin typeface="Times" pitchFamily="2" charset="0"/>
                  <a:ea typeface="Times New Roman" panose="02020603050405020304" pitchFamily="18" charset="0"/>
                </a:endParaRPr>
              </a:p>
              <a:p>
                <a:r>
                  <a:rPr lang="en-US" sz="1000" b="1" i="1" dirty="0">
                    <a:solidFill>
                      <a:prstClr val="black"/>
                    </a:solidFill>
                    <a:latin typeface="Times" pitchFamily="2" charset="0"/>
                    <a:ea typeface="Times New Roman" panose="02020603050405020304" pitchFamily="18" charset="0"/>
                  </a:rPr>
                  <a:t>Collecting Cell Lysates: </a:t>
                </a:r>
                <a:r>
                  <a:rPr lang="en-US" sz="1000" dirty="0">
                    <a:solidFill>
                      <a:prstClr val="black"/>
                    </a:solidFill>
                    <a:latin typeface="Times" pitchFamily="2" charset="0"/>
                    <a:ea typeface="Times New Roman" panose="02020603050405020304" pitchFamily="18" charset="0"/>
                  </a:rPr>
                  <a:t>After experimentation, SW982 Cells were </a:t>
                </a:r>
                <a:r>
                  <a:rPr lang="en-US" sz="1000" dirty="0" err="1">
                    <a:solidFill>
                      <a:prstClr val="black"/>
                    </a:solidFill>
                    <a:latin typeface="Times" pitchFamily="2" charset="0"/>
                    <a:ea typeface="Times New Roman" panose="02020603050405020304" pitchFamily="18" charset="0"/>
                  </a:rPr>
                  <a:t>trypsinized</a:t>
                </a:r>
                <a:r>
                  <a:rPr lang="en-US" sz="1000" dirty="0">
                    <a:solidFill>
                      <a:prstClr val="black"/>
                    </a:solidFill>
                    <a:latin typeface="Times" pitchFamily="2" charset="0"/>
                    <a:ea typeface="Times New Roman" panose="02020603050405020304" pitchFamily="18" charset="0"/>
                  </a:rPr>
                  <a:t> as described above and counted using the </a:t>
                </a:r>
                <a:r>
                  <a:rPr lang="en-US" sz="1000" dirty="0">
                    <a:solidFill>
                      <a:prstClr val="black"/>
                    </a:solidFill>
                    <a:latin typeface="Times" pitchFamily="2" charset="0"/>
                  </a:rPr>
                  <a:t>Vi-CELL Cell Viability Analyzer. Cells were transferred to 15 ml polypropylene tubes, centrifuged at 1000 rpm for 7 minutes and rinsed with ice cold PBS twice. Cells were then transferred to Cell lysis buffer and left on ice for 10 minutes in a microcentrifuge tube. The final solution was centrifuged at 13,000 rpm for 15 minutes. The supernatant of the lysate was transferred to a microcentrifuge tube and stored at -80℃. </a:t>
                </a:r>
              </a:p>
              <a:p>
                <a:endParaRPr lang="en-US" sz="1000" dirty="0">
                  <a:solidFill>
                    <a:prstClr val="black"/>
                  </a:solidFill>
                  <a:latin typeface="Times" pitchFamily="2" charset="0"/>
                </a:endParaRPr>
              </a:p>
              <a:p>
                <a:endParaRPr lang="en-US" sz="1000" dirty="0">
                  <a:solidFill>
                    <a:srgbClr val="FF0000"/>
                  </a:solidFill>
                  <a:latin typeface="Times" pitchFamily="2" charset="0"/>
                </a:endParaRPr>
              </a:p>
              <a:p>
                <a:endParaRPr lang="en-US" sz="1000" i="1" dirty="0">
                  <a:latin typeface="Times" pitchFamily="2" charset="0"/>
                </a:endParaRPr>
              </a:p>
            </p:txBody>
          </p:sp>
        </mc:Choice>
        <mc:Fallback>
          <p:sp>
            <p:nvSpPr>
              <p:cNvPr id="5" name="Rectangle 4">
                <a:extLst>
                  <a:ext uri="{FF2B5EF4-FFF2-40B4-BE49-F238E27FC236}">
                    <a16:creationId xmlns:a16="http://schemas.microsoft.com/office/drawing/2014/main" id="{2E72C813-305F-8B43-81A7-F359A541E178}"/>
                  </a:ext>
                </a:extLst>
              </p:cNvPr>
              <p:cNvSpPr>
                <a:spLocks noRot="1" noChangeAspect="1" noMove="1" noResize="1" noEditPoints="1" noAdjustHandles="1" noChangeArrowheads="1" noChangeShapeType="1" noTextEdit="1"/>
              </p:cNvSpPr>
              <p:nvPr/>
            </p:nvSpPr>
            <p:spPr>
              <a:xfrm>
                <a:off x="116732" y="524333"/>
                <a:ext cx="4572000" cy="5172313"/>
              </a:xfrm>
              <a:prstGeom prst="rect">
                <a:avLst/>
              </a:prstGeom>
              <a:blipFill>
                <a:blip r:embed="rId2"/>
                <a:stretch>
                  <a:fillRect r="-27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4B196D0F-EA00-6B45-937B-20E98A57AA24}"/>
              </a:ext>
            </a:extLst>
          </p:cNvPr>
          <p:cNvSpPr/>
          <p:nvPr/>
        </p:nvSpPr>
        <p:spPr>
          <a:xfrm>
            <a:off x="4688732" y="494258"/>
            <a:ext cx="4572000" cy="5016758"/>
          </a:xfrm>
          <a:prstGeom prst="rect">
            <a:avLst/>
          </a:prstGeom>
        </p:spPr>
        <p:txBody>
          <a:bodyPr>
            <a:spAutoFit/>
          </a:bodyPr>
          <a:lstStyle/>
          <a:p>
            <a:r>
              <a:rPr lang="en-US" sz="1000" b="1" dirty="0">
                <a:solidFill>
                  <a:prstClr val="black"/>
                </a:solidFill>
                <a:latin typeface="Times" pitchFamily="2" charset="0"/>
              </a:rPr>
              <a:t>Indirect Enzyme Linked Immunosorbent Assay (ELISA)</a:t>
            </a:r>
            <a:r>
              <a:rPr lang="en-US" sz="1000" dirty="0">
                <a:solidFill>
                  <a:prstClr val="black"/>
                </a:solidFill>
                <a:latin typeface="Times" pitchFamily="2" charset="0"/>
              </a:rPr>
              <a:t>To measure protein expression/secretion, ELISA Assays were used to detect levels of CD47, </a:t>
            </a:r>
            <a:r>
              <a:rPr lang="en-US" sz="1000" dirty="0" err="1">
                <a:solidFill>
                  <a:prstClr val="black"/>
                </a:solidFill>
                <a:latin typeface="Times" pitchFamily="2" charset="0"/>
              </a:rPr>
              <a:t>Calrexticulin</a:t>
            </a:r>
            <a:r>
              <a:rPr lang="en-US" sz="1000" dirty="0">
                <a:solidFill>
                  <a:prstClr val="black"/>
                </a:solidFill>
                <a:latin typeface="Times" pitchFamily="2" charset="0"/>
              </a:rPr>
              <a:t>, MMP9, IKKB, Alpha-V Beta-3, and Interleukin-6. Assays were preformed using previously described antibodies at varying concentrations. Collected supernatants/lysates described above were played at 100 </a:t>
            </a:r>
            <a:r>
              <a:rPr lang="el-GR" sz="1000" dirty="0">
                <a:solidFill>
                  <a:prstClr val="black"/>
                </a:solidFill>
                <a:latin typeface="Times" pitchFamily="2" charset="0"/>
              </a:rPr>
              <a:t>μ</a:t>
            </a:r>
            <a:r>
              <a:rPr lang="en-US" sz="1000" dirty="0">
                <a:solidFill>
                  <a:prstClr val="black"/>
                </a:solidFill>
                <a:latin typeface="Times" pitchFamily="2" charset="0"/>
              </a:rPr>
              <a:t>l per well and allowed to adhere to an ELISA plate for 18 hours at 4℃. Following manufacturers protocol, wells were washed with Blocking buffer various times and placed in Primary Antibody solution, Secondary Antibody solution, and Substrate solution over the course of 4 hours. The plate was read with a microplate reader at 405 nm once it began to develop color. All experiments were conducted in at least triplicate. </a:t>
            </a:r>
          </a:p>
          <a:p>
            <a:pPr lvl="0"/>
            <a:endParaRPr lang="en-US" sz="1000" dirty="0">
              <a:solidFill>
                <a:prstClr val="black"/>
              </a:solidFill>
              <a:latin typeface="Times" pitchFamily="2" charset="0"/>
            </a:endParaRPr>
          </a:p>
          <a:p>
            <a:pPr lvl="0"/>
            <a:r>
              <a:rPr lang="en-US" sz="1000" b="1" dirty="0">
                <a:solidFill>
                  <a:prstClr val="black"/>
                </a:solidFill>
                <a:latin typeface="Times" pitchFamily="2" charset="0"/>
              </a:rPr>
              <a:t>Direct Co-Culture: </a:t>
            </a:r>
            <a:r>
              <a:rPr lang="en-US" sz="1000" dirty="0">
                <a:solidFill>
                  <a:prstClr val="black"/>
                </a:solidFill>
                <a:latin typeface="Times" pitchFamily="2" charset="0"/>
              </a:rPr>
              <a:t>To best model Rheumatoid Arthritis and the Synovium, SW982 Synoviocytes were directly co-cultured with Raw264.7 Macrophages. SW982 cells were detached with 0.05% Trypsin as described above, plated in a 96-well plate at 2x10^5  cells per well, and allowed to adhere for 24 hours. Cells were stimulated with indicated concentrations of TNF𝛼 for 24 hours. After 24 hours, the TNF𝛼 + Anti-CD47 wells were treated with the Anti-CD47 Antibody at 50ug/ml for 1 hour. After antibody incubation, all wells were rinsed 3x with 100 </a:t>
            </a:r>
            <a:r>
              <a:rPr lang="el-GR" sz="1000" dirty="0">
                <a:solidFill>
                  <a:prstClr val="black"/>
                </a:solidFill>
                <a:latin typeface="Times" pitchFamily="2" charset="0"/>
              </a:rPr>
              <a:t>μ</a:t>
            </a:r>
            <a:r>
              <a:rPr lang="en-US" sz="1000" dirty="0">
                <a:solidFill>
                  <a:prstClr val="black"/>
                </a:solidFill>
                <a:latin typeface="Times" pitchFamily="2" charset="0"/>
              </a:rPr>
              <a:t>l of  Sterile-Phosphate Buffer Solution (PBS) to remove dead cells. This process also ensured TNF𝛼 would not affect the Raw264.7 macrophages, only the Synoviocytes. Next, SW982 cells were placed in serum-free DMEM + Pen/Strep. Before Raw264.7 Macrophages were added to the 96-well plate, cells were detached from cell-culture flasks by scraping and pelleted at 400g for 7 minutes. The Pellet was rinsed with serum-free DMEM + Pen/Strep in order to starve macrophages. Macrophages were starved for two hours before coculture. Macrophages were added to coculture at a density of 1x10^5  cells per well. Synoviocytes and macrophages were incubated in coculture for 3 hours. After 3 hours, the semi-adherent Macrophages were transferred from the coculture 96-well plate to a separate 96-well plate. An MTT Assay was run on cocultured macrophages as described below.</a:t>
            </a:r>
          </a:p>
          <a:p>
            <a:pPr lvl="0"/>
            <a:endParaRPr lang="en-US" sz="1000" dirty="0">
              <a:solidFill>
                <a:prstClr val="black"/>
              </a:solidFill>
              <a:latin typeface="Times" pitchFamily="2" charset="0"/>
            </a:endParaRPr>
          </a:p>
          <a:p>
            <a:endParaRPr lang="en-US" sz="1000" dirty="0">
              <a:solidFill>
                <a:prstClr val="black"/>
              </a:solidFill>
              <a:latin typeface="Times" pitchFamily="2" charset="0"/>
            </a:endParaRPr>
          </a:p>
          <a:p>
            <a:endParaRPr lang="en-US" sz="1000" dirty="0">
              <a:solidFill>
                <a:prstClr val="black"/>
              </a:solidFill>
              <a:latin typeface="Times" pitchFamily="2" charset="0"/>
            </a:endParaRPr>
          </a:p>
        </p:txBody>
      </p:sp>
    </p:spTree>
    <p:extLst>
      <p:ext uri="{BB962C8B-B14F-4D97-AF65-F5344CB8AC3E}">
        <p14:creationId xmlns:p14="http://schemas.microsoft.com/office/powerpoint/2010/main" val="170830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5DDC87-D501-4146-B651-2B1AF162587C}"/>
              </a:ext>
            </a:extLst>
          </p:cNvPr>
          <p:cNvSpPr/>
          <p:nvPr/>
        </p:nvSpPr>
        <p:spPr>
          <a:xfrm>
            <a:off x="0" y="0"/>
            <a:ext cx="4572000" cy="3323987"/>
          </a:xfrm>
          <a:prstGeom prst="rect">
            <a:avLst/>
          </a:prstGeom>
        </p:spPr>
        <p:txBody>
          <a:bodyPr wrap="square">
            <a:spAutoFit/>
          </a:bodyPr>
          <a:lstStyle/>
          <a:p>
            <a:pPr lvl="0"/>
            <a:r>
              <a:rPr lang="en-US" sz="1000" b="1" dirty="0">
                <a:solidFill>
                  <a:prstClr val="black"/>
                </a:solidFill>
                <a:latin typeface="Times" pitchFamily="2" charset="0"/>
              </a:rPr>
              <a:t>MTT Assay: </a:t>
            </a:r>
            <a:r>
              <a:rPr lang="en-US" sz="1000" dirty="0">
                <a:solidFill>
                  <a:prstClr val="black"/>
                </a:solidFill>
                <a:latin typeface="Times" pitchFamily="2" charset="0"/>
              </a:rPr>
              <a:t>Cell growth inhibition was evaluated with Cell Titer 96® Aqueous Non-Radioactive Cell Proliferation Assay kit (Promega, Madison, Wi, USA) according to manufacturers' instructions. In MTT Assay 1, Figure 4, SW982 Cells were seeded in 96-well plates at a density of 2x10^5. After allowing cells to adhere for 24 hours, cells were treated with the indicated concentration of TNF𝛼. Then, 20 </a:t>
            </a:r>
            <a:r>
              <a:rPr lang="el-GR" sz="1000" dirty="0">
                <a:solidFill>
                  <a:prstClr val="black"/>
                </a:solidFill>
                <a:latin typeface="Times" pitchFamily="2" charset="0"/>
              </a:rPr>
              <a:t>μ</a:t>
            </a:r>
            <a:r>
              <a:rPr lang="en-US" sz="1000" dirty="0">
                <a:solidFill>
                  <a:prstClr val="black"/>
                </a:solidFill>
                <a:latin typeface="Times" pitchFamily="2" charset="0"/>
              </a:rPr>
              <a:t>l of the combined MTS/PMS solution was pipetted into each well. After incubating for 2 hours, the absorbance of plate was measured at 490 nm using a Microplate plate reader to determine proliferation. </a:t>
            </a:r>
          </a:p>
          <a:p>
            <a:pPr lvl="0"/>
            <a:endParaRPr lang="en-US" sz="1000" b="1" dirty="0">
              <a:solidFill>
                <a:prstClr val="black"/>
              </a:solidFill>
              <a:latin typeface="Times" pitchFamily="2" charset="0"/>
            </a:endParaRPr>
          </a:p>
          <a:p>
            <a:pPr lvl="0"/>
            <a:r>
              <a:rPr lang="en-US" sz="1000" b="1" dirty="0">
                <a:solidFill>
                  <a:prstClr val="black"/>
                </a:solidFill>
                <a:latin typeface="Times" pitchFamily="2" charset="0"/>
              </a:rPr>
              <a:t>Phagocytic Assay: </a:t>
            </a:r>
            <a:r>
              <a:rPr lang="en-US" sz="1000" dirty="0">
                <a:solidFill>
                  <a:prstClr val="black"/>
                </a:solidFill>
                <a:latin typeface="Times" pitchFamily="2" charset="0"/>
              </a:rPr>
              <a:t>In order to determine the effect treatments had on phagocytosis rates,  a phagocytic assay was performed. This was done by using co-culture methods previously described on stained cells.  Stained Red SW982 cells were plated, allowed to adhere to and treated in 96-well plates. After 24 hours, the designated row of treated wells was incubated with the Anti-CD47 antibody. Then, the cells were intensely washed with PBS. Raw264.7 Macrophages that had been starved for two hours as described above were then added to the coculture. The coculture was incubated for 3 hours at 37 °C with 5% CO2 in a humidified incubator. Immediately, semi-adherent macrophages were removed and imaged using an inverted-fluorescent confocal microscope. To quantify this data, cells were prepared according to manufactures instructions and read by the Beckman Coulter Cell Lab Quanta fluorescent spectrophotometer.</a:t>
            </a:r>
          </a:p>
        </p:txBody>
      </p:sp>
      <p:sp>
        <p:nvSpPr>
          <p:cNvPr id="8" name="Rectangle 7">
            <a:extLst>
              <a:ext uri="{FF2B5EF4-FFF2-40B4-BE49-F238E27FC236}">
                <a16:creationId xmlns:a16="http://schemas.microsoft.com/office/drawing/2014/main" id="{67904497-AF2E-4243-A566-CCB3DA108FE3}"/>
              </a:ext>
            </a:extLst>
          </p:cNvPr>
          <p:cNvSpPr/>
          <p:nvPr/>
        </p:nvSpPr>
        <p:spPr>
          <a:xfrm>
            <a:off x="4717915" y="17205"/>
            <a:ext cx="4572000" cy="2554545"/>
          </a:xfrm>
          <a:prstGeom prst="rect">
            <a:avLst/>
          </a:prstGeom>
        </p:spPr>
        <p:txBody>
          <a:bodyPr>
            <a:spAutoFit/>
          </a:bodyPr>
          <a:lstStyle/>
          <a:p>
            <a:pPr lvl="0"/>
            <a:r>
              <a:rPr lang="en-US" sz="1000" b="1" dirty="0">
                <a:solidFill>
                  <a:prstClr val="black"/>
                </a:solidFill>
                <a:latin typeface="Times" pitchFamily="2" charset="0"/>
              </a:rPr>
              <a:t>Fluorescence Staining: </a:t>
            </a:r>
            <a:r>
              <a:rPr lang="en-US" sz="1000" dirty="0">
                <a:solidFill>
                  <a:prstClr val="black"/>
                </a:solidFill>
                <a:latin typeface="Times" pitchFamily="2" charset="0"/>
              </a:rPr>
              <a:t>SW982 cells were stained with PKH26 using PKH26 Red Fluorescent Cell Linker Kits for General Cell Membrane Labeling (Sigma-Aldrich). Briefly, cells were detached from the cultured dish with the use of Trypsin EDTA solution (Sigma USA) and pelleted. In order to prevent serum from affecting dye, cells were rinsed in serum-free DMEM containing only penicillin (100 U/ml) and streptomycin (100 </a:t>
            </a:r>
            <a:r>
              <a:rPr lang="el-GR" sz="1000" dirty="0">
                <a:solidFill>
                  <a:prstClr val="black"/>
                </a:solidFill>
                <a:latin typeface="Times" pitchFamily="2" charset="0"/>
              </a:rPr>
              <a:t>μ</a:t>
            </a:r>
            <a:r>
              <a:rPr lang="en-US" sz="1000" dirty="0">
                <a:solidFill>
                  <a:prstClr val="black"/>
                </a:solidFill>
                <a:latin typeface="Times" pitchFamily="2" charset="0"/>
              </a:rPr>
              <a:t>g/ ml).  Cell count was done via trypan blue (Gibco USA) exclusion using the Vi-CELL Cell Viability Analyze to determine the total number of cells and viability before staining. The concentration given for general cell staining procedures is 4 × 10−3 mol/ml per 20 million cells. Cells were stained with 4x10^(-3) mol of PKH26 dye in 15 ml polypropylene tubes using the Diluent C fluid supplied with the kit. The cell count was done before culturing back in a T-75 cm flask, with Dulbecco's Modified Eagles Medium (DMEM) + 10% fetal bovine serum medium(Gibco USA). Additionally, the Raw264.7 macrophage cell line was stained withPKH67 Green Fluorescent Cell Linker Kit for General Cell Membrane Labeling as described above (Figure (x)). Cells were monitored with light microscopy, live imaging fluorescence microscopy, and confocal microscopy. </a:t>
            </a:r>
          </a:p>
        </p:txBody>
      </p:sp>
    </p:spTree>
    <p:extLst>
      <p:ext uri="{BB962C8B-B14F-4D97-AF65-F5344CB8AC3E}">
        <p14:creationId xmlns:p14="http://schemas.microsoft.com/office/powerpoint/2010/main" val="2608011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6" name="Google Shape;66;p14"/>
          <p:cNvPicPr preferRelativeResize="0"/>
          <p:nvPr/>
        </p:nvPicPr>
        <p:blipFill rotWithShape="1">
          <a:blip r:embed="rId7">
            <a:alphaModFix/>
          </a:blip>
          <a:srcRect l="16371" t="19624" r="16859" b="13646"/>
          <a:stretch/>
        </p:blipFill>
        <p:spPr>
          <a:xfrm>
            <a:off x="1969200" y="669700"/>
            <a:ext cx="5437876" cy="3804100"/>
          </a:xfrm>
          <a:prstGeom prst="rect">
            <a:avLst/>
          </a:prstGeom>
          <a:noFill/>
          <a:ln>
            <a:noFill/>
          </a:ln>
        </p:spPr>
      </p:pic>
      <p:pic>
        <p:nvPicPr>
          <p:cNvPr id="67" name="Google Shape;67;p14"/>
          <p:cNvPicPr preferRelativeResize="0"/>
          <p:nvPr/>
        </p:nvPicPr>
        <p:blipFill>
          <a:blip r:embed="rId8">
            <a:alphaModFix/>
          </a:blip>
          <a:stretch>
            <a:fillRect/>
          </a:stretch>
        </p:blipFill>
        <p:spPr>
          <a:xfrm>
            <a:off x="2082738" y="669700"/>
            <a:ext cx="5210800" cy="3541724"/>
          </a:xfrm>
          <a:prstGeom prst="rect">
            <a:avLst/>
          </a:prstGeom>
          <a:noFill/>
          <a:ln>
            <a:noFill/>
          </a:ln>
        </p:spPr>
      </p:pic>
      <p:sp>
        <p:nvSpPr>
          <p:cNvPr id="68" name="Google Shape;68;p14"/>
          <p:cNvSpPr txBox="1">
            <a:spLocks noGrp="1"/>
          </p:cNvSpPr>
          <p:nvPr>
            <p:ph type="title"/>
          </p:nvPr>
        </p:nvSpPr>
        <p:spPr>
          <a:xfrm>
            <a:off x="0" y="0"/>
            <a:ext cx="90642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Raleway"/>
                <a:ea typeface="Raleway"/>
                <a:cs typeface="Raleway"/>
                <a:sym typeface="Raleway"/>
              </a:rPr>
              <a:t>Introduction</a:t>
            </a:r>
            <a:endParaRPr b="1">
              <a:latin typeface="Raleway"/>
              <a:ea typeface="Raleway"/>
              <a:cs typeface="Raleway"/>
              <a:sym typeface="Raleway"/>
            </a:endParaRPr>
          </a:p>
        </p:txBody>
      </p:sp>
      <p:sp>
        <p:nvSpPr>
          <p:cNvPr id="2" name="TextBox 1">
            <a:extLst>
              <a:ext uri="{FF2B5EF4-FFF2-40B4-BE49-F238E27FC236}">
                <a16:creationId xmlns:a16="http://schemas.microsoft.com/office/drawing/2014/main" id="{695BFCF5-4914-5949-8A0F-2F3010F607BD}"/>
              </a:ext>
            </a:extLst>
          </p:cNvPr>
          <p:cNvSpPr txBox="1"/>
          <p:nvPr/>
        </p:nvSpPr>
        <p:spPr>
          <a:xfrm>
            <a:off x="79801" y="4473800"/>
            <a:ext cx="2255896" cy="307777"/>
          </a:xfrm>
          <a:prstGeom prst="rect">
            <a:avLst/>
          </a:prstGeom>
          <a:noFill/>
        </p:spPr>
        <p:txBody>
          <a:bodyPr wrap="square" rtlCol="0">
            <a:spAutoFit/>
          </a:bodyPr>
          <a:lstStyle/>
          <a:p>
            <a:r>
              <a:rPr lang="en-US" b="1" dirty="0">
                <a:latin typeface="Times" pitchFamily="2" charset="0"/>
              </a:rPr>
              <a:t>Image 1: Student Created</a:t>
            </a:r>
          </a:p>
        </p:txBody>
      </p:sp>
      <p:sp>
        <p:nvSpPr>
          <p:cNvPr id="6" name="TextBox 5">
            <a:extLst>
              <a:ext uri="{FF2B5EF4-FFF2-40B4-BE49-F238E27FC236}">
                <a16:creationId xmlns:a16="http://schemas.microsoft.com/office/drawing/2014/main" id="{2A96155A-92C0-F142-AA16-2636952C19DC}"/>
              </a:ext>
            </a:extLst>
          </p:cNvPr>
          <p:cNvSpPr txBox="1"/>
          <p:nvPr/>
        </p:nvSpPr>
        <p:spPr>
          <a:xfrm>
            <a:off x="79801" y="4752615"/>
            <a:ext cx="8169677" cy="307777"/>
          </a:xfrm>
          <a:prstGeom prst="rect">
            <a:avLst/>
          </a:prstGeom>
          <a:noFill/>
        </p:spPr>
        <p:txBody>
          <a:bodyPr wrap="square" rtlCol="0">
            <a:spAutoFit/>
          </a:bodyPr>
          <a:lstStyle/>
          <a:p>
            <a:r>
              <a:rPr lang="en-US" b="1" dirty="0">
                <a:latin typeface="Times" pitchFamily="2" charset="0"/>
              </a:rPr>
              <a:t>Image 2 Source: “CD47-Blocking Antibodies and Atherosclerosis.”</a:t>
            </a:r>
            <a:r>
              <a:rPr lang="en-US" b="1" dirty="0" err="1">
                <a:latin typeface="Times" pitchFamily="2" charset="0"/>
              </a:rPr>
              <a:t>Researchgate</a:t>
            </a:r>
            <a:r>
              <a:rPr lang="en-US" b="1" dirty="0">
                <a:latin typeface="Times" pitchFamily="2" charset="0"/>
              </a:rPr>
              <a:t>, John Ryan. </a:t>
            </a:r>
          </a:p>
        </p:txBody>
      </p:sp>
      <p:graphicFrame>
        <p:nvGraphicFramePr>
          <p:cNvPr id="7" name="Object 6">
            <a:extLst>
              <a:ext uri="{FF2B5EF4-FFF2-40B4-BE49-F238E27FC236}">
                <a16:creationId xmlns:a16="http://schemas.microsoft.com/office/drawing/2014/main" id="{BCB2635E-35FB-E447-929E-E56CE8BDD223}"/>
              </a:ext>
            </a:extLst>
          </p:cNvPr>
          <p:cNvGraphicFramePr>
            <a:graphicFrameLocks noChangeAspect="1"/>
          </p:cNvGraphicFramePr>
          <p:nvPr>
            <p:extLst>
              <p:ext uri="{D42A27DB-BD31-4B8C-83A1-F6EECF244321}">
                <p14:modId xmlns:p14="http://schemas.microsoft.com/office/powerpoint/2010/main" val="3592514063"/>
              </p:ext>
            </p:extLst>
          </p:nvPr>
        </p:nvGraphicFramePr>
        <p:xfrm>
          <a:off x="112713" y="7162801"/>
          <a:ext cx="10764837" cy="6369050"/>
        </p:xfrm>
        <a:graphic>
          <a:graphicData uri="http://schemas.openxmlformats.org/presentationml/2006/ole">
            <mc:AlternateContent xmlns:mc="http://schemas.openxmlformats.org/markup-compatibility/2006">
              <mc:Choice xmlns:v="urn:schemas-microsoft-com:vml" Requires="v">
                <p:oleObj spid="_x0000_s1040" name="Document" r:id="rId9" imgW="6858000" imgH="3924300" progId="Word.Document.12">
                  <p:embed/>
                </p:oleObj>
              </mc:Choice>
              <mc:Fallback>
                <p:oleObj name="Document" r:id="rId9" imgW="6858000" imgH="3924300" progId="Word.Document.12">
                  <p:embed/>
                  <p:pic>
                    <p:nvPicPr>
                      <p:cNvPr id="175" name="Object 174">
                        <a:extLst>
                          <a:ext uri="{FF2B5EF4-FFF2-40B4-BE49-F238E27FC236}">
                            <a16:creationId xmlns:a16="http://schemas.microsoft.com/office/drawing/2014/main" id="{512DD50D-3102-D24B-B1C5-99F01FD7B647}"/>
                          </a:ext>
                        </a:extLst>
                      </p:cNvPr>
                      <p:cNvPicPr/>
                      <p:nvPr/>
                    </p:nvPicPr>
                    <p:blipFill>
                      <a:blip r:embed="rId10"/>
                      <a:stretch>
                        <a:fillRect/>
                      </a:stretch>
                    </p:blipFill>
                    <p:spPr>
                      <a:xfrm>
                        <a:off x="112713" y="7162801"/>
                        <a:ext cx="10764837" cy="6369050"/>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A4C4E2AD-CCB5-F44A-8E24-FCAFF6C5B47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78800" y="4178300"/>
            <a:ext cx="812800" cy="8128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83103"/>
    </mc:Choice>
    <mc:Fallback>
      <p:transition spd="slow" advTm="8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66"/>
                                        </p:tgtEl>
                                      </p:cBhvr>
                                    </p:animEffect>
                                    <p:set>
                                      <p:cBhvr>
                                        <p:cTn id="11" dur="1" fill="hold">
                                          <p:stCondLst>
                                            <p:cond delay="1000"/>
                                          </p:stCondLst>
                                        </p:cTn>
                                        <p:tgtEl>
                                          <p:spTgt spid="6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67"/>
                                        </p:tgtEl>
                                      </p:cBhvr>
                                    </p:animEffect>
                                    <p:set>
                                      <p:cBhvr>
                                        <p:cTn id="21" dur="1" fill="hold">
                                          <p:stCondLst>
                                            <p:cond delay="100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51094"/>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b="1" dirty="0">
                <a:solidFill>
                  <a:srgbClr val="000000"/>
                </a:solidFill>
                <a:latin typeface="Raleway"/>
                <a:ea typeface="Raleway"/>
                <a:cs typeface="Raleway"/>
                <a:sym typeface="Raleway"/>
              </a:rPr>
              <a:t>Objective / Hypothesis</a:t>
            </a:r>
            <a:endParaRPr sz="2500" b="1" dirty="0">
              <a:solidFill>
                <a:srgbClr val="000000"/>
              </a:solidFill>
              <a:latin typeface="Raleway"/>
              <a:ea typeface="Raleway"/>
              <a:cs typeface="Raleway"/>
              <a:sym typeface="Raleway"/>
            </a:endParaRPr>
          </a:p>
        </p:txBody>
      </p:sp>
      <p:sp>
        <p:nvSpPr>
          <p:cNvPr id="75" name="Google Shape;75;p15"/>
          <p:cNvSpPr txBox="1"/>
          <p:nvPr/>
        </p:nvSpPr>
        <p:spPr>
          <a:xfrm>
            <a:off x="702700" y="3933734"/>
            <a:ext cx="7882500" cy="760991"/>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Lato"/>
              <a:buChar char="●"/>
            </a:pPr>
            <a:r>
              <a:rPr lang="en-GB" b="1" dirty="0">
                <a:latin typeface="Lato"/>
                <a:ea typeface="Lato"/>
                <a:cs typeface="Lato"/>
                <a:sym typeface="Lato"/>
              </a:rPr>
              <a:t>The objective of this project is to elucidate the role of CD47 in Rheumatoid Arthritis and asses the effects of neutralizing the protein via monoclonal antibody</a:t>
            </a:r>
            <a:endParaRPr sz="800" b="1" dirty="0">
              <a:latin typeface="Raleway"/>
              <a:ea typeface="Raleway"/>
              <a:cs typeface="Raleway"/>
              <a:sym typeface="Raleway"/>
            </a:endParaRPr>
          </a:p>
        </p:txBody>
      </p:sp>
      <p:pic>
        <p:nvPicPr>
          <p:cNvPr id="4" name="Google Shape;65;p14">
            <a:extLst>
              <a:ext uri="{FF2B5EF4-FFF2-40B4-BE49-F238E27FC236}">
                <a16:creationId xmlns:a16="http://schemas.microsoft.com/office/drawing/2014/main" id="{1B68E2D4-B251-4349-9744-92F7CF9878E0}"/>
              </a:ext>
            </a:extLst>
          </p:cNvPr>
          <p:cNvPicPr preferRelativeResize="0"/>
          <p:nvPr/>
        </p:nvPicPr>
        <p:blipFill>
          <a:blip r:embed="rId6">
            <a:alphaModFix/>
          </a:blip>
          <a:stretch>
            <a:fillRect/>
          </a:stretch>
        </p:blipFill>
        <p:spPr>
          <a:xfrm>
            <a:off x="216788" y="623794"/>
            <a:ext cx="4457965" cy="3227723"/>
          </a:xfrm>
          <a:prstGeom prst="rect">
            <a:avLst/>
          </a:prstGeom>
          <a:noFill/>
          <a:ln>
            <a:noFill/>
          </a:ln>
        </p:spPr>
      </p:pic>
      <p:sp>
        <p:nvSpPr>
          <p:cNvPr id="2" name="Rectangle 1">
            <a:extLst>
              <a:ext uri="{FF2B5EF4-FFF2-40B4-BE49-F238E27FC236}">
                <a16:creationId xmlns:a16="http://schemas.microsoft.com/office/drawing/2014/main" id="{67BE3469-F895-894F-BFCC-BA5E16E73A4C}"/>
              </a:ext>
            </a:extLst>
          </p:cNvPr>
          <p:cNvSpPr/>
          <p:nvPr/>
        </p:nvSpPr>
        <p:spPr>
          <a:xfrm>
            <a:off x="4572000" y="623794"/>
            <a:ext cx="4566765" cy="2302297"/>
          </a:xfrm>
          <a:prstGeom prst="rect">
            <a:avLst/>
          </a:prstGeom>
        </p:spPr>
        <p:txBody>
          <a:bodyPr wrap="square">
            <a:spAutoFit/>
          </a:bodyPr>
          <a:lstStyle/>
          <a:p>
            <a:pPr marL="457200" lvl="0" indent="-330200">
              <a:lnSpc>
                <a:spcPct val="115000"/>
              </a:lnSpc>
              <a:buSzPts val="1600"/>
              <a:buFont typeface="Lato"/>
              <a:buChar char="●"/>
            </a:pPr>
            <a:r>
              <a:rPr lang="en-GB" dirty="0">
                <a:latin typeface="Lato"/>
                <a:ea typeface="Lato"/>
                <a:cs typeface="Lato"/>
                <a:sym typeface="Lato"/>
              </a:rPr>
              <a:t>It was hypothesized that synovial-inflammation in RA  is mediated by CD47 overexpression. This explains the mechanism that inhibits engulfment of diseased Synoviocytes and leads to unresolved inflammation . Thus, If an Anti-CD47 antibody is used to reduce CD47 expression, Macrophage-Like Synoviocytes will be able to successfully engulf them, preventing the extreme inflammation associated with RA.</a:t>
            </a:r>
            <a:endParaRPr lang="en-GB" sz="800" dirty="0">
              <a:latin typeface="Raleway"/>
              <a:ea typeface="Raleway"/>
              <a:cs typeface="Raleway"/>
              <a:sym typeface="Raleway"/>
            </a:endParaRPr>
          </a:p>
        </p:txBody>
      </p:sp>
      <p:sp>
        <p:nvSpPr>
          <p:cNvPr id="3" name="Rectangle 2">
            <a:extLst>
              <a:ext uri="{FF2B5EF4-FFF2-40B4-BE49-F238E27FC236}">
                <a16:creationId xmlns:a16="http://schemas.microsoft.com/office/drawing/2014/main" id="{64025B35-894D-2A46-B7DB-97C1B8644306}"/>
              </a:ext>
            </a:extLst>
          </p:cNvPr>
          <p:cNvSpPr/>
          <p:nvPr/>
        </p:nvSpPr>
        <p:spPr>
          <a:xfrm>
            <a:off x="282999" y="4702412"/>
            <a:ext cx="2162772" cy="307777"/>
          </a:xfrm>
          <a:prstGeom prst="rect">
            <a:avLst/>
          </a:prstGeom>
        </p:spPr>
        <p:txBody>
          <a:bodyPr wrap="none">
            <a:spAutoFit/>
          </a:bodyPr>
          <a:lstStyle/>
          <a:p>
            <a:r>
              <a:rPr lang="en-US" b="1" dirty="0">
                <a:latin typeface="Times" pitchFamily="2" charset="0"/>
              </a:rPr>
              <a:t>Image 3: Student Created</a:t>
            </a:r>
          </a:p>
        </p:txBody>
      </p:sp>
      <p:pic>
        <p:nvPicPr>
          <p:cNvPr id="11" name="Audio 10">
            <a:hlinkClick r:id="" action="ppaction://media"/>
            <a:extLst>
              <a:ext uri="{FF2B5EF4-FFF2-40B4-BE49-F238E27FC236}">
                <a16:creationId xmlns:a16="http://schemas.microsoft.com/office/drawing/2014/main" id="{67BE9725-C03C-0444-A2A0-B222D045F4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3314"/>
    </mc:Choice>
    <mc:Fallback>
      <p:transition spd="slow" advTm="5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144000" y="613725"/>
            <a:ext cx="3939600" cy="3006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200" b="1" dirty="0">
                <a:solidFill>
                  <a:schemeClr val="tx1"/>
                </a:solidFill>
                <a:latin typeface="Lato"/>
                <a:ea typeface="Lato"/>
                <a:cs typeface="Times New Roman" panose="02020603050405020304" pitchFamily="18" charset="0"/>
                <a:sym typeface="Lato"/>
              </a:rPr>
              <a:t>General Materials List:</a:t>
            </a:r>
            <a:endParaRPr sz="1200" b="1" dirty="0">
              <a:solidFill>
                <a:schemeClr val="tx1"/>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Basic Cell Culture Reagents and Materials</a:t>
            </a:r>
            <a:endParaRPr sz="1200" dirty="0">
              <a:solidFill>
                <a:srgbClr val="434343"/>
              </a:solidFill>
              <a:latin typeface="Lato"/>
              <a:ea typeface="Lato"/>
              <a:cs typeface="Times New Roman" panose="02020603050405020304" pitchFamily="18" charset="0"/>
              <a:sym typeface="Lato"/>
            </a:endParaRPr>
          </a:p>
          <a:p>
            <a:pPr marL="914400" lvl="1"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T-25 Flasks, Pipettes, </a:t>
            </a:r>
            <a:r>
              <a:rPr lang="en-GB" sz="1200" dirty="0" err="1">
                <a:solidFill>
                  <a:srgbClr val="434343"/>
                </a:solidFill>
                <a:latin typeface="Lato"/>
                <a:ea typeface="Lato"/>
                <a:cs typeface="Times New Roman" panose="02020603050405020304" pitchFamily="18" charset="0"/>
                <a:sym typeface="Lato"/>
              </a:rPr>
              <a:t>Fetal</a:t>
            </a:r>
            <a:r>
              <a:rPr lang="en-GB" sz="1200" dirty="0">
                <a:solidFill>
                  <a:srgbClr val="434343"/>
                </a:solidFill>
                <a:latin typeface="Lato"/>
                <a:ea typeface="Lato"/>
                <a:cs typeface="Times New Roman" panose="02020603050405020304" pitchFamily="18" charset="0"/>
                <a:sym typeface="Lato"/>
              </a:rPr>
              <a:t> Bovine Serum , 0.25% Trypsin EDTA, DMEM Dulbecco's Modified Eagle Media</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Fibroblast Like-</a:t>
            </a:r>
            <a:r>
              <a:rPr lang="en-GB" sz="1200" dirty="0" err="1">
                <a:solidFill>
                  <a:srgbClr val="434343"/>
                </a:solidFill>
                <a:latin typeface="Lato"/>
                <a:ea typeface="Lato"/>
                <a:cs typeface="Times New Roman" panose="02020603050405020304" pitchFamily="18" charset="0"/>
                <a:sym typeface="Lato"/>
              </a:rPr>
              <a:t>Synoviocyte</a:t>
            </a:r>
            <a:r>
              <a:rPr lang="en-GB" sz="1200" dirty="0">
                <a:solidFill>
                  <a:srgbClr val="434343"/>
                </a:solidFill>
                <a:latin typeface="Lato"/>
                <a:ea typeface="Lato"/>
                <a:cs typeface="Times New Roman" panose="02020603050405020304" pitchFamily="18" charset="0"/>
                <a:sym typeface="Lato"/>
              </a:rPr>
              <a:t> Cell Line (SW982)</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Macrophage Like-</a:t>
            </a:r>
            <a:r>
              <a:rPr lang="en-GB" sz="1200" dirty="0" err="1">
                <a:solidFill>
                  <a:srgbClr val="434343"/>
                </a:solidFill>
                <a:latin typeface="Lato"/>
                <a:ea typeface="Lato"/>
                <a:cs typeface="Times New Roman" panose="02020603050405020304" pitchFamily="18" charset="0"/>
                <a:sym typeface="Lato"/>
              </a:rPr>
              <a:t>Synoviocyte</a:t>
            </a:r>
            <a:r>
              <a:rPr lang="en-GB" sz="1200" dirty="0">
                <a:solidFill>
                  <a:srgbClr val="434343"/>
                </a:solidFill>
                <a:latin typeface="Lato"/>
                <a:ea typeface="Lato"/>
                <a:cs typeface="Times New Roman" panose="02020603050405020304" pitchFamily="18" charset="0"/>
                <a:sym typeface="Lato"/>
              </a:rPr>
              <a:t> Cell Line (RAW264.7)</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Indirect ELISA Kit</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Monoclonal B6H12 Anti-CD47 Antibody</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rgbClr val="434343"/>
              </a:buClr>
              <a:buSzPts val="1200"/>
              <a:buFont typeface="Lato"/>
              <a:buChar char="●"/>
            </a:pPr>
            <a:r>
              <a:rPr lang="en-GB" sz="1200" dirty="0" err="1">
                <a:solidFill>
                  <a:srgbClr val="434343"/>
                </a:solidFill>
                <a:latin typeface="Lato"/>
                <a:ea typeface="Lato"/>
                <a:cs typeface="Times New Roman" panose="02020603050405020304" pitchFamily="18" charset="0"/>
                <a:sym typeface="Lato"/>
              </a:rPr>
              <a:t>Tumor</a:t>
            </a:r>
            <a:r>
              <a:rPr lang="en-GB" sz="1200" dirty="0">
                <a:solidFill>
                  <a:srgbClr val="434343"/>
                </a:solidFill>
                <a:latin typeface="Lato"/>
                <a:ea typeface="Lato"/>
                <a:cs typeface="Times New Roman" panose="02020603050405020304" pitchFamily="18" charset="0"/>
                <a:sym typeface="Lato"/>
              </a:rPr>
              <a:t>-Necrosis Factor Alpha- Recombinant Human Protein</a:t>
            </a:r>
            <a:endParaRPr sz="1200" dirty="0">
              <a:solidFill>
                <a:srgbClr val="434343"/>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1600"/>
              </a:spcAft>
              <a:buClr>
                <a:srgbClr val="434343"/>
              </a:buClr>
              <a:buSzPts val="1200"/>
              <a:buFont typeface="Lato"/>
              <a:buChar char="●"/>
            </a:pPr>
            <a:r>
              <a:rPr lang="en-GB" sz="1200" dirty="0">
                <a:solidFill>
                  <a:srgbClr val="434343"/>
                </a:solidFill>
                <a:latin typeface="Lato"/>
                <a:ea typeface="Lato"/>
                <a:cs typeface="Times New Roman" panose="02020603050405020304" pitchFamily="18" charset="0"/>
                <a:sym typeface="Lato"/>
              </a:rPr>
              <a:t>PKH67 &amp; PKH26 Red &amp; Green Fluorescent Cell Linker Kits </a:t>
            </a:r>
            <a:endParaRPr sz="1200" dirty="0">
              <a:solidFill>
                <a:srgbClr val="434343"/>
              </a:solidFill>
              <a:latin typeface="Lato"/>
              <a:ea typeface="Lato"/>
              <a:cs typeface="Times New Roman" panose="02020603050405020304" pitchFamily="18" charset="0"/>
              <a:sym typeface="Lato"/>
            </a:endParaRPr>
          </a:p>
        </p:txBody>
      </p:sp>
      <p:sp>
        <p:nvSpPr>
          <p:cNvPr id="86" name="Google Shape;86;p17"/>
          <p:cNvSpPr txBox="1"/>
          <p:nvPr/>
        </p:nvSpPr>
        <p:spPr>
          <a:xfrm>
            <a:off x="1877475" y="0"/>
            <a:ext cx="6412800" cy="7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GB" sz="2500" b="1">
                <a:latin typeface="Raleway"/>
                <a:ea typeface="Raleway"/>
                <a:cs typeface="Raleway"/>
                <a:sym typeface="Raleway"/>
              </a:rPr>
              <a:t>Materials, Equipment, Facilities</a:t>
            </a:r>
            <a:endParaRPr sz="2500" b="1">
              <a:latin typeface="Raleway"/>
              <a:ea typeface="Raleway"/>
              <a:cs typeface="Raleway"/>
              <a:sym typeface="Raleway"/>
            </a:endParaRPr>
          </a:p>
        </p:txBody>
      </p:sp>
      <p:sp>
        <p:nvSpPr>
          <p:cNvPr id="87" name="Google Shape;87;p17"/>
          <p:cNvSpPr txBox="1"/>
          <p:nvPr/>
        </p:nvSpPr>
        <p:spPr>
          <a:xfrm>
            <a:off x="4768800" y="613725"/>
            <a:ext cx="4375200" cy="2590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200" b="1" dirty="0">
                <a:solidFill>
                  <a:schemeClr val="tx1"/>
                </a:solidFill>
                <a:latin typeface="Lato"/>
                <a:ea typeface="Lato"/>
                <a:cs typeface="Times New Roman" panose="02020603050405020304" pitchFamily="18" charset="0"/>
                <a:sym typeface="Lato"/>
              </a:rPr>
              <a:t>Essential Equipment:</a:t>
            </a:r>
            <a:endParaRPr sz="1200" b="1" dirty="0">
              <a:solidFill>
                <a:schemeClr val="tx1"/>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chemeClr val="accent1"/>
              </a:buClr>
              <a:buSzPts val="1200"/>
              <a:buFont typeface="Lato"/>
              <a:buChar char="●"/>
            </a:pPr>
            <a:r>
              <a:rPr lang="en-GB" sz="1200" dirty="0">
                <a:solidFill>
                  <a:schemeClr val="accent1"/>
                </a:solidFill>
                <a:latin typeface="Lato"/>
                <a:ea typeface="Lato"/>
                <a:cs typeface="Times New Roman" panose="02020603050405020304" pitchFamily="18" charset="0"/>
                <a:sym typeface="Lato"/>
              </a:rPr>
              <a:t>Basic Cell Culture Equipment</a:t>
            </a:r>
            <a:endParaRPr sz="1200" dirty="0">
              <a:solidFill>
                <a:schemeClr val="accent1"/>
              </a:solidFill>
              <a:latin typeface="Lato"/>
              <a:ea typeface="Lato"/>
              <a:cs typeface="Times New Roman" panose="02020603050405020304" pitchFamily="18" charset="0"/>
              <a:sym typeface="Lato"/>
            </a:endParaRPr>
          </a:p>
          <a:p>
            <a:pPr marL="914400" lvl="1" indent="-285750" algn="l" rtl="0">
              <a:lnSpc>
                <a:spcPct val="150000"/>
              </a:lnSpc>
              <a:spcBef>
                <a:spcPts val="0"/>
              </a:spcBef>
              <a:spcAft>
                <a:spcPts val="0"/>
              </a:spcAft>
              <a:buClr>
                <a:schemeClr val="accent1"/>
              </a:buClr>
              <a:buSzPts val="900"/>
              <a:buFont typeface="Lato"/>
              <a:buChar char="○"/>
            </a:pPr>
            <a:r>
              <a:rPr lang="en-GB" sz="1200" dirty="0">
                <a:solidFill>
                  <a:schemeClr val="accent1"/>
                </a:solidFill>
                <a:latin typeface="Lato"/>
                <a:ea typeface="Lato"/>
                <a:cs typeface="Times New Roman" panose="02020603050405020304" pitchFamily="18" charset="0"/>
                <a:sym typeface="Lato"/>
              </a:rPr>
              <a:t>Incubator, Biological Safety Cabinet, Inverted Microscope, Centrifuge, </a:t>
            </a:r>
            <a:r>
              <a:rPr lang="en-GB" sz="1200" dirty="0" err="1">
                <a:solidFill>
                  <a:schemeClr val="accent1"/>
                </a:solidFill>
                <a:latin typeface="Lato"/>
                <a:ea typeface="Lato"/>
                <a:cs typeface="Times New Roman" panose="02020603050405020304" pitchFamily="18" charset="0"/>
                <a:sym typeface="Lato"/>
              </a:rPr>
              <a:t>ViCell</a:t>
            </a:r>
            <a:r>
              <a:rPr lang="en-GB" sz="1200" dirty="0">
                <a:solidFill>
                  <a:schemeClr val="accent1"/>
                </a:solidFill>
                <a:latin typeface="Lato"/>
                <a:ea typeface="Lato"/>
                <a:cs typeface="Times New Roman" panose="02020603050405020304" pitchFamily="18" charset="0"/>
                <a:sym typeface="Lato"/>
              </a:rPr>
              <a:t> Cell Counter</a:t>
            </a:r>
            <a:endParaRPr sz="1200" dirty="0">
              <a:solidFill>
                <a:schemeClr val="accent1"/>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chemeClr val="accent1"/>
              </a:buClr>
              <a:buSzPts val="1200"/>
              <a:buFont typeface="Lato"/>
              <a:buChar char="●"/>
            </a:pPr>
            <a:r>
              <a:rPr lang="en-GB" sz="1200" dirty="0">
                <a:solidFill>
                  <a:schemeClr val="accent1"/>
                </a:solidFill>
                <a:latin typeface="Lato"/>
                <a:ea typeface="Lato"/>
                <a:cs typeface="Times New Roman" panose="02020603050405020304" pitchFamily="18" charset="0"/>
                <a:sym typeface="Lato"/>
              </a:rPr>
              <a:t>Inverted Microscope and with Imaging and Fluorescence Capabilities</a:t>
            </a:r>
            <a:endParaRPr sz="1200" dirty="0">
              <a:solidFill>
                <a:schemeClr val="accent1"/>
              </a:solidFill>
              <a:latin typeface="Lato"/>
              <a:ea typeface="Lato"/>
              <a:cs typeface="Times New Roman" panose="02020603050405020304" pitchFamily="18" charset="0"/>
              <a:sym typeface="Lato"/>
            </a:endParaRPr>
          </a:p>
          <a:p>
            <a:pPr marL="457200" lvl="0" indent="-298450" algn="l" rtl="0">
              <a:lnSpc>
                <a:spcPct val="150000"/>
              </a:lnSpc>
              <a:spcBef>
                <a:spcPts val="0"/>
              </a:spcBef>
              <a:spcAft>
                <a:spcPts val="0"/>
              </a:spcAft>
              <a:buClr>
                <a:schemeClr val="accent1"/>
              </a:buClr>
              <a:buSzPts val="1100"/>
              <a:buFont typeface="Lato"/>
              <a:buChar char="●"/>
            </a:pPr>
            <a:r>
              <a:rPr lang="en-GB" sz="1200" dirty="0">
                <a:solidFill>
                  <a:schemeClr val="accent1"/>
                </a:solidFill>
                <a:latin typeface="Lato"/>
                <a:ea typeface="Lato"/>
                <a:cs typeface="Times New Roman" panose="02020603050405020304" pitchFamily="18" charset="0"/>
                <a:sym typeface="Lato"/>
              </a:rPr>
              <a:t>Spectrophotometer with Fluorescence Capabilities</a:t>
            </a:r>
          </a:p>
          <a:p>
            <a:pPr marL="158750" lvl="0" algn="l" rtl="0">
              <a:lnSpc>
                <a:spcPct val="150000"/>
              </a:lnSpc>
              <a:spcBef>
                <a:spcPts val="0"/>
              </a:spcBef>
              <a:spcAft>
                <a:spcPts val="0"/>
              </a:spcAft>
              <a:buClr>
                <a:schemeClr val="accent1"/>
              </a:buClr>
              <a:buSzPts val="1100"/>
            </a:pPr>
            <a:endParaRPr lang="en-GB" sz="1200" b="1" dirty="0">
              <a:solidFill>
                <a:schemeClr val="accent1"/>
              </a:solidFill>
              <a:latin typeface="Lato"/>
              <a:ea typeface="Lato"/>
              <a:cs typeface="Times New Roman" panose="02020603050405020304" pitchFamily="18" charset="0"/>
              <a:sym typeface="Lato"/>
            </a:endParaRPr>
          </a:p>
          <a:p>
            <a:pPr marL="158750" lvl="0" algn="l" rtl="0">
              <a:lnSpc>
                <a:spcPct val="150000"/>
              </a:lnSpc>
              <a:spcBef>
                <a:spcPts val="0"/>
              </a:spcBef>
              <a:spcAft>
                <a:spcPts val="0"/>
              </a:spcAft>
              <a:buClr>
                <a:schemeClr val="accent1"/>
              </a:buClr>
              <a:buSzPts val="1100"/>
            </a:pPr>
            <a:r>
              <a:rPr lang="en-GB" sz="1200" b="1" dirty="0">
                <a:solidFill>
                  <a:schemeClr val="tx1"/>
                </a:solidFill>
                <a:latin typeface="Lato"/>
                <a:ea typeface="Lato"/>
                <a:cs typeface="Times New Roman" panose="02020603050405020304" pitchFamily="18" charset="0"/>
                <a:sym typeface="Lato"/>
              </a:rPr>
              <a:t>Facilities:</a:t>
            </a:r>
            <a:endParaRPr sz="1200" b="1" dirty="0">
              <a:solidFill>
                <a:schemeClr val="tx1"/>
              </a:solidFill>
              <a:latin typeface="Lato"/>
              <a:ea typeface="Lato"/>
              <a:cs typeface="Times New Roman" panose="02020603050405020304" pitchFamily="18" charset="0"/>
              <a:sym typeface="Lato"/>
            </a:endParaRPr>
          </a:p>
          <a:p>
            <a:pPr marL="457200" lvl="0" indent="-304800" algn="l" rtl="0">
              <a:lnSpc>
                <a:spcPct val="150000"/>
              </a:lnSpc>
              <a:spcBef>
                <a:spcPts val="0"/>
              </a:spcBef>
              <a:spcAft>
                <a:spcPts val="0"/>
              </a:spcAft>
              <a:buClr>
                <a:schemeClr val="accent1"/>
              </a:buClr>
              <a:buSzPts val="1200"/>
              <a:buFont typeface="Lato"/>
              <a:buChar char="●"/>
            </a:pPr>
            <a:r>
              <a:rPr lang="en-GB" sz="1200" dirty="0">
                <a:solidFill>
                  <a:schemeClr val="accent1"/>
                </a:solidFill>
                <a:latin typeface="Lato"/>
                <a:ea typeface="Lato"/>
                <a:cs typeface="Times New Roman" panose="02020603050405020304" pitchFamily="18" charset="0"/>
                <a:sym typeface="Lato"/>
              </a:rPr>
              <a:t>All research was conducted in the Cell-Biology Lab at  Bergen County Academies, Hackensack. </a:t>
            </a:r>
            <a:endParaRPr sz="1200" dirty="0">
              <a:solidFill>
                <a:schemeClr val="accent1"/>
              </a:solidFill>
              <a:latin typeface="Lato"/>
              <a:ea typeface="Lato"/>
              <a:cs typeface="Times New Roman" panose="02020603050405020304" pitchFamily="18" charset="0"/>
              <a:sym typeface="Lato"/>
            </a:endParaRPr>
          </a:p>
        </p:txBody>
      </p:sp>
      <p:pic>
        <p:nvPicPr>
          <p:cNvPr id="6" name="Audio 5">
            <a:hlinkClick r:id="" action="ppaction://media"/>
            <a:extLst>
              <a:ext uri="{FF2B5EF4-FFF2-40B4-BE49-F238E27FC236}">
                <a16:creationId xmlns:a16="http://schemas.microsoft.com/office/drawing/2014/main" id="{B6557ABC-D0BD-B64F-8BB8-909BB7E74A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55"/>
    </mc:Choice>
    <mc:Fallback>
      <p:transition spd="slow" advTm="1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727650" y="-51046"/>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b="1" dirty="0"/>
              <a:t>Procedure</a:t>
            </a:r>
            <a:endParaRPr sz="2500" b="1" dirty="0"/>
          </a:p>
        </p:txBody>
      </p:sp>
      <p:grpSp>
        <p:nvGrpSpPr>
          <p:cNvPr id="3" name="Group 2">
            <a:extLst>
              <a:ext uri="{FF2B5EF4-FFF2-40B4-BE49-F238E27FC236}">
                <a16:creationId xmlns:a16="http://schemas.microsoft.com/office/drawing/2014/main" id="{56A85A83-4740-C14B-A23B-52F1A6DC204C}"/>
              </a:ext>
            </a:extLst>
          </p:cNvPr>
          <p:cNvGrpSpPr/>
          <p:nvPr/>
        </p:nvGrpSpPr>
        <p:grpSpPr>
          <a:xfrm>
            <a:off x="168022" y="484154"/>
            <a:ext cx="8697682" cy="4307510"/>
            <a:chOff x="139146" y="484191"/>
            <a:chExt cx="8697682" cy="4307510"/>
          </a:xfrm>
        </p:grpSpPr>
        <p:sp>
          <p:nvSpPr>
            <p:cNvPr id="4" name="Freeform 3">
              <a:extLst>
                <a:ext uri="{FF2B5EF4-FFF2-40B4-BE49-F238E27FC236}">
                  <a16:creationId xmlns:a16="http://schemas.microsoft.com/office/drawing/2014/main" id="{3633845C-B051-AE4D-9CE2-9F0B7C81D433}"/>
                </a:ext>
              </a:extLst>
            </p:cNvPr>
            <p:cNvSpPr/>
            <p:nvPr/>
          </p:nvSpPr>
          <p:spPr>
            <a:xfrm>
              <a:off x="249419" y="3384045"/>
              <a:ext cx="8587409" cy="1407656"/>
            </a:xfrm>
            <a:custGeom>
              <a:avLst/>
              <a:gdLst>
                <a:gd name="connsiteX0" fmla="*/ 0 w 8587409"/>
                <a:gd name="connsiteY0" fmla="*/ 0 h 1407656"/>
                <a:gd name="connsiteX1" fmla="*/ 8587409 w 8587409"/>
                <a:gd name="connsiteY1" fmla="*/ 0 h 1407656"/>
                <a:gd name="connsiteX2" fmla="*/ 8587409 w 8587409"/>
                <a:gd name="connsiteY2" fmla="*/ 1407656 h 1407656"/>
                <a:gd name="connsiteX3" fmla="*/ 0 w 8587409"/>
                <a:gd name="connsiteY3" fmla="*/ 1407656 h 1407656"/>
                <a:gd name="connsiteX4" fmla="*/ 0 w 8587409"/>
                <a:gd name="connsiteY4" fmla="*/ 0 h 140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7409" h="1407656">
                  <a:moveTo>
                    <a:pt x="0" y="0"/>
                  </a:moveTo>
                  <a:lnTo>
                    <a:pt x="8587409" y="0"/>
                  </a:lnTo>
                  <a:lnTo>
                    <a:pt x="8587409" y="1407656"/>
                  </a:lnTo>
                  <a:lnTo>
                    <a:pt x="0" y="1407656"/>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13792" tIns="113792" rIns="113792" bIns="761314"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latin typeface="Times" pitchFamily="2" charset="0"/>
                </a:rPr>
                <a:t>Understand Phagocytic Relationship between MLS &amp; FLS and CD47’s involvement</a:t>
              </a:r>
              <a:endParaRPr lang="en-US" sz="1600" kern="1200" dirty="0">
                <a:solidFill>
                  <a:schemeClr val="tx1"/>
                </a:solidFill>
                <a:latin typeface="Times" pitchFamily="2" charset="0"/>
              </a:endParaRPr>
            </a:p>
          </p:txBody>
        </p:sp>
        <p:sp>
          <p:nvSpPr>
            <p:cNvPr id="5" name="Freeform 4">
              <a:extLst>
                <a:ext uri="{FF2B5EF4-FFF2-40B4-BE49-F238E27FC236}">
                  <a16:creationId xmlns:a16="http://schemas.microsoft.com/office/drawing/2014/main" id="{2FCE2A8C-31D9-1245-B402-C712A7FCD27D}"/>
                </a:ext>
              </a:extLst>
            </p:cNvPr>
            <p:cNvSpPr/>
            <p:nvPr/>
          </p:nvSpPr>
          <p:spPr>
            <a:xfrm>
              <a:off x="249419" y="3916568"/>
              <a:ext cx="8587409" cy="875133"/>
            </a:xfrm>
            <a:custGeom>
              <a:avLst/>
              <a:gdLst>
                <a:gd name="connsiteX0" fmla="*/ 0 w 8587409"/>
                <a:gd name="connsiteY0" fmla="*/ 0 h 875133"/>
                <a:gd name="connsiteX1" fmla="*/ 8587409 w 8587409"/>
                <a:gd name="connsiteY1" fmla="*/ 0 h 875133"/>
                <a:gd name="connsiteX2" fmla="*/ 8587409 w 8587409"/>
                <a:gd name="connsiteY2" fmla="*/ 875133 h 875133"/>
                <a:gd name="connsiteX3" fmla="*/ 0 w 8587409"/>
                <a:gd name="connsiteY3" fmla="*/ 875133 h 875133"/>
                <a:gd name="connsiteX4" fmla="*/ 0 w 8587409"/>
                <a:gd name="connsiteY4" fmla="*/ 0 h 87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7409" h="875133">
                  <a:moveTo>
                    <a:pt x="0" y="0"/>
                  </a:moveTo>
                  <a:lnTo>
                    <a:pt x="8587409" y="0"/>
                  </a:lnTo>
                  <a:lnTo>
                    <a:pt x="8587409" y="875133"/>
                  </a:lnTo>
                  <a:lnTo>
                    <a:pt x="0" y="875133"/>
                  </a:lnTo>
                  <a:lnTo>
                    <a:pt x="0" y="0"/>
                  </a:lnTo>
                  <a:close/>
                </a:path>
              </a:pathLst>
            </a:custGeom>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Times" pitchFamily="2" charset="0"/>
                </a:rPr>
                <a:t>To understand phagocytosis in the synovium, FLS-SW982 and MLS-Raw264.7 cocultures will be created. One group as control will receive no treatment, another group will have SW982 cells treated with TNF-Alpha before coculture, and the final group will receive both TNF-Alpha &amp; Anti-CD47 Antibody treatment. This will permit the assessment of the RA synovium and the RA synovium with Anti-CD47 treatment. Cells will be fluorescently stained and overall fluorescence will be measured, as well as calreticulin and IL-6</a:t>
              </a:r>
              <a:endParaRPr lang="en-US" sz="1100" kern="1200" dirty="0">
                <a:latin typeface="Times" pitchFamily="2" charset="0"/>
              </a:endParaRPr>
            </a:p>
          </p:txBody>
        </p:sp>
        <p:sp>
          <p:nvSpPr>
            <p:cNvPr id="6" name="Freeform 5">
              <a:extLst>
                <a:ext uri="{FF2B5EF4-FFF2-40B4-BE49-F238E27FC236}">
                  <a16:creationId xmlns:a16="http://schemas.microsoft.com/office/drawing/2014/main" id="{CA0BCB69-785C-6648-AFE2-823F77FD42FA}"/>
                </a:ext>
              </a:extLst>
            </p:cNvPr>
            <p:cNvSpPr/>
            <p:nvPr/>
          </p:nvSpPr>
          <p:spPr>
            <a:xfrm>
              <a:off x="139147" y="1868673"/>
              <a:ext cx="8587409" cy="1728768"/>
            </a:xfrm>
            <a:custGeom>
              <a:avLst/>
              <a:gdLst>
                <a:gd name="connsiteX0" fmla="*/ 0 w 8587409"/>
                <a:gd name="connsiteY0" fmla="*/ 550546 h 1571955"/>
                <a:gd name="connsiteX1" fmla="*/ 4097210 w 8587409"/>
                <a:gd name="connsiteY1" fmla="*/ 550546 h 1571955"/>
                <a:gd name="connsiteX2" fmla="*/ 4097210 w 8587409"/>
                <a:gd name="connsiteY2" fmla="*/ 392989 h 1571955"/>
                <a:gd name="connsiteX3" fmla="*/ 3900716 w 8587409"/>
                <a:gd name="connsiteY3" fmla="*/ 392989 h 1571955"/>
                <a:gd name="connsiteX4" fmla="*/ 4293705 w 8587409"/>
                <a:gd name="connsiteY4" fmla="*/ 0 h 1571955"/>
                <a:gd name="connsiteX5" fmla="*/ 4686693 w 8587409"/>
                <a:gd name="connsiteY5" fmla="*/ 392989 h 1571955"/>
                <a:gd name="connsiteX6" fmla="*/ 4490199 w 8587409"/>
                <a:gd name="connsiteY6" fmla="*/ 392989 h 1571955"/>
                <a:gd name="connsiteX7" fmla="*/ 4490199 w 8587409"/>
                <a:gd name="connsiteY7" fmla="*/ 550546 h 1571955"/>
                <a:gd name="connsiteX8" fmla="*/ 8587409 w 8587409"/>
                <a:gd name="connsiteY8" fmla="*/ 550546 h 1571955"/>
                <a:gd name="connsiteX9" fmla="*/ 8587409 w 8587409"/>
                <a:gd name="connsiteY9" fmla="*/ 1571955 h 1571955"/>
                <a:gd name="connsiteX10" fmla="*/ 0 w 8587409"/>
                <a:gd name="connsiteY10" fmla="*/ 1571955 h 1571955"/>
                <a:gd name="connsiteX11" fmla="*/ 0 w 8587409"/>
                <a:gd name="connsiteY11" fmla="*/ 550546 h 157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87409" h="1571955">
                  <a:moveTo>
                    <a:pt x="8587409" y="1021409"/>
                  </a:moveTo>
                  <a:lnTo>
                    <a:pt x="4490199" y="1021409"/>
                  </a:lnTo>
                  <a:lnTo>
                    <a:pt x="4490199" y="1178966"/>
                  </a:lnTo>
                  <a:lnTo>
                    <a:pt x="4686693" y="1178966"/>
                  </a:lnTo>
                  <a:lnTo>
                    <a:pt x="4293704" y="1571954"/>
                  </a:lnTo>
                  <a:lnTo>
                    <a:pt x="3900716" y="1178966"/>
                  </a:lnTo>
                  <a:lnTo>
                    <a:pt x="4097210" y="1178966"/>
                  </a:lnTo>
                  <a:lnTo>
                    <a:pt x="4097210" y="1021409"/>
                  </a:lnTo>
                  <a:lnTo>
                    <a:pt x="0" y="1021409"/>
                  </a:lnTo>
                  <a:lnTo>
                    <a:pt x="0" y="1"/>
                  </a:lnTo>
                  <a:lnTo>
                    <a:pt x="8587409" y="1"/>
                  </a:lnTo>
                  <a:lnTo>
                    <a:pt x="8587409" y="1021409"/>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8016" tIns="128016" rIns="128016" bIns="11482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Times" pitchFamily="2" charset="0"/>
                </a:rPr>
                <a:t>Establish presence and possible overexpression of CD47 in RA</a:t>
              </a:r>
              <a:endParaRPr lang="en-US" sz="1800" kern="1200" dirty="0">
                <a:solidFill>
                  <a:schemeClr val="tx1"/>
                </a:solidFill>
                <a:latin typeface="Times" pitchFamily="2" charset="0"/>
              </a:endParaRPr>
            </a:p>
          </p:txBody>
        </p:sp>
        <p:sp>
          <p:nvSpPr>
            <p:cNvPr id="7" name="Freeform 6">
              <a:extLst>
                <a:ext uri="{FF2B5EF4-FFF2-40B4-BE49-F238E27FC236}">
                  <a16:creationId xmlns:a16="http://schemas.microsoft.com/office/drawing/2014/main" id="{ED06F80A-FA09-4B49-8F32-E053580DDF9C}"/>
                </a:ext>
              </a:extLst>
            </p:cNvPr>
            <p:cNvSpPr/>
            <p:nvPr/>
          </p:nvSpPr>
          <p:spPr>
            <a:xfrm>
              <a:off x="139146" y="2430110"/>
              <a:ext cx="8587409" cy="708249"/>
            </a:xfrm>
            <a:custGeom>
              <a:avLst/>
              <a:gdLst>
                <a:gd name="connsiteX0" fmla="*/ 0 w 8587409"/>
                <a:gd name="connsiteY0" fmla="*/ 0 h 856479"/>
                <a:gd name="connsiteX1" fmla="*/ 8587409 w 8587409"/>
                <a:gd name="connsiteY1" fmla="*/ 0 h 856479"/>
                <a:gd name="connsiteX2" fmla="*/ 8587409 w 8587409"/>
                <a:gd name="connsiteY2" fmla="*/ 856479 h 856479"/>
                <a:gd name="connsiteX3" fmla="*/ 0 w 8587409"/>
                <a:gd name="connsiteY3" fmla="*/ 856479 h 856479"/>
                <a:gd name="connsiteX4" fmla="*/ 0 w 8587409"/>
                <a:gd name="connsiteY4" fmla="*/ 0 h 85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7409" h="856479">
                  <a:moveTo>
                    <a:pt x="0" y="0"/>
                  </a:moveTo>
                  <a:lnTo>
                    <a:pt x="8587409" y="0"/>
                  </a:lnTo>
                  <a:lnTo>
                    <a:pt x="8587409" y="856479"/>
                  </a:lnTo>
                  <a:lnTo>
                    <a:pt x="0" y="856479"/>
                  </a:lnTo>
                  <a:lnTo>
                    <a:pt x="0" y="0"/>
                  </a:lnTo>
                  <a:close/>
                </a:path>
              </a:pathLst>
            </a:custGeom>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Times" pitchFamily="2" charset="0"/>
                </a:rPr>
                <a:t>In Arthritic SW982 cells, levels of CD47 will be measured via indirect enzyme linked immunosorbent assay (ELISA). Using a CD47 specific antibody, CD47 levels will be measured in plated cells. This will determine the presence of the protein. Increasing concentrations of TNF-Alpha will be used to determine if arthritic behaviour affects the production of CD47.</a:t>
              </a:r>
              <a:endParaRPr lang="en-US" sz="1200" kern="1200" dirty="0">
                <a:latin typeface="Times" pitchFamily="2" charset="0"/>
              </a:endParaRPr>
            </a:p>
          </p:txBody>
        </p:sp>
        <p:sp>
          <p:nvSpPr>
            <p:cNvPr id="8" name="Freeform 7">
              <a:extLst>
                <a:ext uri="{FF2B5EF4-FFF2-40B4-BE49-F238E27FC236}">
                  <a16:creationId xmlns:a16="http://schemas.microsoft.com/office/drawing/2014/main" id="{83A063B8-F3E5-BC4E-B9AA-C53843D622D3}"/>
                </a:ext>
              </a:extLst>
            </p:cNvPr>
            <p:cNvSpPr/>
            <p:nvPr/>
          </p:nvSpPr>
          <p:spPr>
            <a:xfrm>
              <a:off x="139147" y="484191"/>
              <a:ext cx="8587409" cy="1571957"/>
            </a:xfrm>
            <a:custGeom>
              <a:avLst/>
              <a:gdLst>
                <a:gd name="connsiteX0" fmla="*/ 0 w 8587409"/>
                <a:gd name="connsiteY0" fmla="*/ 550546 h 1571955"/>
                <a:gd name="connsiteX1" fmla="*/ 4097210 w 8587409"/>
                <a:gd name="connsiteY1" fmla="*/ 550546 h 1571955"/>
                <a:gd name="connsiteX2" fmla="*/ 4097210 w 8587409"/>
                <a:gd name="connsiteY2" fmla="*/ 392989 h 1571955"/>
                <a:gd name="connsiteX3" fmla="*/ 3900716 w 8587409"/>
                <a:gd name="connsiteY3" fmla="*/ 392989 h 1571955"/>
                <a:gd name="connsiteX4" fmla="*/ 4293705 w 8587409"/>
                <a:gd name="connsiteY4" fmla="*/ 0 h 1571955"/>
                <a:gd name="connsiteX5" fmla="*/ 4686693 w 8587409"/>
                <a:gd name="connsiteY5" fmla="*/ 392989 h 1571955"/>
                <a:gd name="connsiteX6" fmla="*/ 4490199 w 8587409"/>
                <a:gd name="connsiteY6" fmla="*/ 392989 h 1571955"/>
                <a:gd name="connsiteX7" fmla="*/ 4490199 w 8587409"/>
                <a:gd name="connsiteY7" fmla="*/ 550546 h 1571955"/>
                <a:gd name="connsiteX8" fmla="*/ 8587409 w 8587409"/>
                <a:gd name="connsiteY8" fmla="*/ 550546 h 1571955"/>
                <a:gd name="connsiteX9" fmla="*/ 8587409 w 8587409"/>
                <a:gd name="connsiteY9" fmla="*/ 1571955 h 1571955"/>
                <a:gd name="connsiteX10" fmla="*/ 0 w 8587409"/>
                <a:gd name="connsiteY10" fmla="*/ 1571955 h 1571955"/>
                <a:gd name="connsiteX11" fmla="*/ 0 w 8587409"/>
                <a:gd name="connsiteY11" fmla="*/ 550546 h 157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87409" h="1571955">
                  <a:moveTo>
                    <a:pt x="8587409" y="1021409"/>
                  </a:moveTo>
                  <a:lnTo>
                    <a:pt x="4490199" y="1021409"/>
                  </a:lnTo>
                  <a:lnTo>
                    <a:pt x="4490199" y="1178966"/>
                  </a:lnTo>
                  <a:lnTo>
                    <a:pt x="4686693" y="1178966"/>
                  </a:lnTo>
                  <a:lnTo>
                    <a:pt x="4293704" y="1571954"/>
                  </a:lnTo>
                  <a:lnTo>
                    <a:pt x="3900716" y="1178966"/>
                  </a:lnTo>
                  <a:lnTo>
                    <a:pt x="4097210" y="1178966"/>
                  </a:lnTo>
                  <a:lnTo>
                    <a:pt x="4097210" y="1021409"/>
                  </a:lnTo>
                  <a:lnTo>
                    <a:pt x="0" y="1021409"/>
                  </a:lnTo>
                  <a:lnTo>
                    <a:pt x="0" y="1"/>
                  </a:lnTo>
                  <a:lnTo>
                    <a:pt x="8587409" y="1"/>
                  </a:lnTo>
                  <a:lnTo>
                    <a:pt x="8587409" y="1021409"/>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28016" tIns="128017" rIns="128016" bIns="11482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Times" pitchFamily="2" charset="0"/>
                </a:rPr>
                <a:t>Optimize the RA Model </a:t>
              </a:r>
            </a:p>
          </p:txBody>
        </p:sp>
        <p:sp>
          <p:nvSpPr>
            <p:cNvPr id="9" name="Freeform 8">
              <a:extLst>
                <a:ext uri="{FF2B5EF4-FFF2-40B4-BE49-F238E27FC236}">
                  <a16:creationId xmlns:a16="http://schemas.microsoft.com/office/drawing/2014/main" id="{54BE488B-DEE3-5047-8B7F-D6922E3D437D}"/>
                </a:ext>
              </a:extLst>
            </p:cNvPr>
            <p:cNvSpPr/>
            <p:nvPr/>
          </p:nvSpPr>
          <p:spPr>
            <a:xfrm>
              <a:off x="139147" y="1035949"/>
              <a:ext cx="8587409" cy="470014"/>
            </a:xfrm>
            <a:custGeom>
              <a:avLst/>
              <a:gdLst>
                <a:gd name="connsiteX0" fmla="*/ 0 w 8587409"/>
                <a:gd name="connsiteY0" fmla="*/ 0 h 470014"/>
                <a:gd name="connsiteX1" fmla="*/ 8587409 w 8587409"/>
                <a:gd name="connsiteY1" fmla="*/ 0 h 470014"/>
                <a:gd name="connsiteX2" fmla="*/ 8587409 w 8587409"/>
                <a:gd name="connsiteY2" fmla="*/ 470014 h 470014"/>
                <a:gd name="connsiteX3" fmla="*/ 0 w 8587409"/>
                <a:gd name="connsiteY3" fmla="*/ 470014 h 470014"/>
                <a:gd name="connsiteX4" fmla="*/ 0 w 8587409"/>
                <a:gd name="connsiteY4" fmla="*/ 0 h 47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7409" h="470014">
                  <a:moveTo>
                    <a:pt x="0" y="0"/>
                  </a:moveTo>
                  <a:lnTo>
                    <a:pt x="8587409" y="0"/>
                  </a:lnTo>
                  <a:lnTo>
                    <a:pt x="8587409" y="470014"/>
                  </a:lnTo>
                  <a:lnTo>
                    <a:pt x="0" y="470014"/>
                  </a:lnTo>
                  <a:lnTo>
                    <a:pt x="0" y="0"/>
                  </a:lnTo>
                  <a:close/>
                </a:path>
              </a:pathLst>
            </a:custGeom>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pitchFamily="2" charset="0"/>
                </a:rPr>
                <a:t>SW982 Cells will be plated and treated with varying concentrations of TNF-Alpha to ensure it induces arthritic behavior. An MTS Assay will be used to measure viability; Increasing concentrations of TNF-Alpha should reduce cell viability. </a:t>
              </a:r>
            </a:p>
          </p:txBody>
        </p:sp>
      </p:grpSp>
      <p:pic>
        <p:nvPicPr>
          <p:cNvPr id="13" name="Audio 12">
            <a:hlinkClick r:id="" action="ppaction://media"/>
            <a:extLst>
              <a:ext uri="{FF2B5EF4-FFF2-40B4-BE49-F238E27FC236}">
                <a16:creationId xmlns:a16="http://schemas.microsoft.com/office/drawing/2014/main" id="{660D51BD-4DE9-824A-B7E5-2142053B0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143"/>
    </mc:Choice>
    <mc:Fallback>
      <p:transition spd="slow" advTm="8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0" y="-20278"/>
            <a:ext cx="2612435" cy="52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600" b="1" dirty="0">
              <a:solidFill>
                <a:srgbClr val="000000"/>
              </a:solidFill>
              <a:latin typeface="Raleway"/>
              <a:ea typeface="Raleway"/>
              <a:cs typeface="Raleway"/>
              <a:sym typeface="Raleway"/>
            </a:endParaRPr>
          </a:p>
          <a:p>
            <a:pPr marL="0" lvl="0" indent="0" algn="l" rtl="0">
              <a:spcBef>
                <a:spcPts val="0"/>
              </a:spcBef>
              <a:spcAft>
                <a:spcPts val="0"/>
              </a:spcAft>
              <a:buNone/>
            </a:pPr>
            <a:endParaRPr sz="2600" b="1" dirty="0">
              <a:solidFill>
                <a:srgbClr val="000000"/>
              </a:solidFill>
              <a:latin typeface="Raleway"/>
              <a:ea typeface="Raleway"/>
              <a:cs typeface="Raleway"/>
              <a:sym typeface="Raleway"/>
            </a:endParaRPr>
          </a:p>
          <a:p>
            <a:pPr marL="0" lvl="0" indent="0" algn="ctr" rtl="0">
              <a:spcBef>
                <a:spcPts val="0"/>
              </a:spcBef>
              <a:spcAft>
                <a:spcPts val="0"/>
              </a:spcAft>
              <a:buNone/>
            </a:pPr>
            <a:r>
              <a:rPr lang="en-GB" sz="2500" b="1" dirty="0">
                <a:solidFill>
                  <a:srgbClr val="000000"/>
                </a:solidFill>
                <a:latin typeface="Raleway"/>
                <a:ea typeface="Raleway"/>
                <a:cs typeface="Raleway"/>
                <a:sym typeface="Raleway"/>
              </a:rPr>
              <a:t>Data &amp; Graphs:</a:t>
            </a:r>
            <a:endParaRPr sz="2300" dirty="0">
              <a:solidFill>
                <a:srgbClr val="000000"/>
              </a:solidFill>
            </a:endParaRPr>
          </a:p>
        </p:txBody>
      </p:sp>
      <p:sp>
        <p:nvSpPr>
          <p:cNvPr id="6" name="Rectangle 5">
            <a:extLst>
              <a:ext uri="{FF2B5EF4-FFF2-40B4-BE49-F238E27FC236}">
                <a16:creationId xmlns:a16="http://schemas.microsoft.com/office/drawing/2014/main" id="{4E7E5793-E452-8640-B598-16D4CDC01EDB}"/>
              </a:ext>
            </a:extLst>
          </p:cNvPr>
          <p:cNvSpPr/>
          <p:nvPr/>
        </p:nvSpPr>
        <p:spPr>
          <a:xfrm>
            <a:off x="150442" y="3891053"/>
            <a:ext cx="8843114" cy="1169551"/>
          </a:xfrm>
          <a:prstGeom prst="rect">
            <a:avLst/>
          </a:prstGeom>
        </p:spPr>
        <p:txBody>
          <a:bodyPr wrap="square">
            <a:spAutoFit/>
          </a:bodyPr>
          <a:lstStyle/>
          <a:p>
            <a:r>
              <a:rPr lang="en-US" b="1" dirty="0">
                <a:latin typeface="Times" pitchFamily="2" charset="0"/>
              </a:rPr>
              <a:t>Figure 4 </a:t>
            </a:r>
            <a:r>
              <a:rPr lang="en-US" i="1" dirty="0">
                <a:latin typeface="Times" pitchFamily="2" charset="0"/>
              </a:rPr>
              <a:t>The Effect of TNF</a:t>
            </a:r>
            <a:r>
              <a:rPr lang="en-US" dirty="0">
                <a:solidFill>
                  <a:prstClr val="black"/>
                </a:solidFill>
                <a:latin typeface="Times" pitchFamily="2" charset="0"/>
              </a:rPr>
              <a:t>𝛼 </a:t>
            </a:r>
            <a:r>
              <a:rPr lang="en-US" i="1" dirty="0">
                <a:solidFill>
                  <a:prstClr val="black"/>
                </a:solidFill>
                <a:latin typeface="Times" pitchFamily="2" charset="0"/>
              </a:rPr>
              <a:t>on SW982 Viability:</a:t>
            </a:r>
            <a:r>
              <a:rPr lang="en-US" dirty="0">
                <a:solidFill>
                  <a:prstClr val="black"/>
                </a:solidFill>
                <a:latin typeface="Times" pitchFamily="2" charset="0"/>
              </a:rPr>
              <a:t> </a:t>
            </a:r>
          </a:p>
          <a:p>
            <a:r>
              <a:rPr lang="en-US" dirty="0">
                <a:solidFill>
                  <a:prstClr val="black"/>
                </a:solidFill>
                <a:latin typeface="Times" pitchFamily="2" charset="0"/>
              </a:rPr>
              <a:t>SW982 Cells were plated in a 96-well plate and treated with varying concentrations of </a:t>
            </a:r>
            <a:r>
              <a:rPr lang="en-US" i="1" dirty="0">
                <a:latin typeface="Times" pitchFamily="2" charset="0"/>
              </a:rPr>
              <a:t>TNF</a:t>
            </a:r>
            <a:r>
              <a:rPr lang="en-US" dirty="0">
                <a:solidFill>
                  <a:prstClr val="black"/>
                </a:solidFill>
                <a:latin typeface="Times" pitchFamily="2" charset="0"/>
              </a:rPr>
              <a:t>𝛼</a:t>
            </a:r>
            <a:r>
              <a:rPr lang="en-US" i="1" dirty="0">
                <a:solidFill>
                  <a:prstClr val="black"/>
                </a:solidFill>
                <a:latin typeface="Times" pitchFamily="2" charset="0"/>
              </a:rPr>
              <a:t> </a:t>
            </a:r>
            <a:r>
              <a:rPr lang="en-US" dirty="0">
                <a:solidFill>
                  <a:prstClr val="black"/>
                </a:solidFill>
                <a:latin typeface="Times" pitchFamily="2" charset="0"/>
              </a:rPr>
              <a:t>for 24 hours. After 24 hours, viability was measured. All concentrations significantly reduced viability. The most effective concentration was found to be 100ng/ml. Bars represent standard deviations (+/-). Data marked with asterisk were significantly different than values from the control group: P&lt;0.05*, P&lt;0.01**, P&lt;0.001***</a:t>
            </a:r>
          </a:p>
        </p:txBody>
      </p:sp>
      <p:pic>
        <p:nvPicPr>
          <p:cNvPr id="7" name="Picture 6">
            <a:extLst>
              <a:ext uri="{FF2B5EF4-FFF2-40B4-BE49-F238E27FC236}">
                <a16:creationId xmlns:a16="http://schemas.microsoft.com/office/drawing/2014/main" id="{48CB15CB-3585-574B-928F-4A75841056ED}"/>
              </a:ext>
            </a:extLst>
          </p:cNvPr>
          <p:cNvPicPr>
            <a:picLocks noChangeAspect="1"/>
          </p:cNvPicPr>
          <p:nvPr/>
        </p:nvPicPr>
        <p:blipFill>
          <a:blip r:embed="rId5"/>
          <a:stretch>
            <a:fillRect/>
          </a:stretch>
        </p:blipFill>
        <p:spPr>
          <a:xfrm>
            <a:off x="2286209" y="504122"/>
            <a:ext cx="5028781" cy="3323459"/>
          </a:xfrm>
          <a:prstGeom prst="rect">
            <a:avLst/>
          </a:prstGeom>
        </p:spPr>
      </p:pic>
      <p:sp>
        <p:nvSpPr>
          <p:cNvPr id="9" name="Rectangle 8">
            <a:extLst>
              <a:ext uri="{FF2B5EF4-FFF2-40B4-BE49-F238E27FC236}">
                <a16:creationId xmlns:a16="http://schemas.microsoft.com/office/drawing/2014/main" id="{7214B3E2-7ECD-EC4A-B36C-2C0222AD28F6}"/>
              </a:ext>
            </a:extLst>
          </p:cNvPr>
          <p:cNvSpPr/>
          <p:nvPr/>
        </p:nvSpPr>
        <p:spPr>
          <a:xfrm>
            <a:off x="7429698" y="88033"/>
            <a:ext cx="1324402" cy="338554"/>
          </a:xfrm>
          <a:prstGeom prst="rect">
            <a:avLst/>
          </a:prstGeom>
        </p:spPr>
        <p:txBody>
          <a:bodyPr wrap="none">
            <a:spAutoFit/>
          </a:bodyPr>
          <a:lstStyle/>
          <a:p>
            <a:r>
              <a:rPr lang="en-GB" sz="1600" b="1" dirty="0">
                <a:solidFill>
                  <a:schemeClr val="bg2"/>
                </a:solidFill>
                <a:latin typeface="Raleway"/>
                <a:ea typeface="Raleway"/>
                <a:cs typeface="Raleway"/>
                <a:sym typeface="Raleway"/>
              </a:rPr>
              <a:t>MTS ASSAY</a:t>
            </a:r>
            <a:endParaRPr lang="en-US" sz="1600" dirty="0">
              <a:solidFill>
                <a:schemeClr val="bg2"/>
              </a:solidFill>
            </a:endParaRPr>
          </a:p>
        </p:txBody>
      </p:sp>
      <p:pic>
        <p:nvPicPr>
          <p:cNvPr id="4" name="Audio 3">
            <a:hlinkClick r:id="" action="ppaction://media"/>
            <a:extLst>
              <a:ext uri="{FF2B5EF4-FFF2-40B4-BE49-F238E27FC236}">
                <a16:creationId xmlns:a16="http://schemas.microsoft.com/office/drawing/2014/main" id="{8643E7F2-377D-454F-B34C-E1C4AD367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66"/>
    </mc:Choice>
    <mc:Fallback>
      <p:transition spd="slow" advTm="2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20"/>
          <p:cNvSpPr txBox="1"/>
          <p:nvPr/>
        </p:nvSpPr>
        <p:spPr>
          <a:xfrm>
            <a:off x="-505153" y="-11175"/>
            <a:ext cx="8307091" cy="50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000" dirty="0">
              <a:latin typeface="Lato"/>
              <a:ea typeface="Lato"/>
              <a:cs typeface="Lato"/>
              <a:sym typeface="Lato"/>
            </a:endParaRPr>
          </a:p>
        </p:txBody>
      </p:sp>
      <p:pic>
        <p:nvPicPr>
          <p:cNvPr id="3" name="Picture 2">
            <a:extLst>
              <a:ext uri="{FF2B5EF4-FFF2-40B4-BE49-F238E27FC236}">
                <a16:creationId xmlns:a16="http://schemas.microsoft.com/office/drawing/2014/main" id="{C0AA997E-BB8C-1B44-B558-BEA642E1C226}"/>
              </a:ext>
            </a:extLst>
          </p:cNvPr>
          <p:cNvPicPr>
            <a:picLocks noChangeAspect="1"/>
          </p:cNvPicPr>
          <p:nvPr/>
        </p:nvPicPr>
        <p:blipFill>
          <a:blip r:embed="rId5"/>
          <a:stretch>
            <a:fillRect/>
          </a:stretch>
        </p:blipFill>
        <p:spPr>
          <a:xfrm>
            <a:off x="0" y="90002"/>
            <a:ext cx="6459876" cy="5143500"/>
          </a:xfrm>
          <a:prstGeom prst="rect">
            <a:avLst/>
          </a:prstGeom>
        </p:spPr>
      </p:pic>
      <p:sp>
        <p:nvSpPr>
          <p:cNvPr id="4" name="Rectangle 3">
            <a:extLst>
              <a:ext uri="{FF2B5EF4-FFF2-40B4-BE49-F238E27FC236}">
                <a16:creationId xmlns:a16="http://schemas.microsoft.com/office/drawing/2014/main" id="{92F3D267-1BF8-5345-987A-85A80C7430EA}"/>
              </a:ext>
            </a:extLst>
          </p:cNvPr>
          <p:cNvSpPr/>
          <p:nvPr/>
        </p:nvSpPr>
        <p:spPr>
          <a:xfrm>
            <a:off x="2177389" y="103248"/>
            <a:ext cx="4903907" cy="369332"/>
          </a:xfrm>
          <a:prstGeom prst="rect">
            <a:avLst/>
          </a:prstGeom>
        </p:spPr>
        <p:txBody>
          <a:bodyPr wrap="none">
            <a:spAutoFit/>
          </a:bodyPr>
          <a:lstStyle/>
          <a:p>
            <a:r>
              <a:rPr lang="en-US" sz="1800" b="1" dirty="0">
                <a:latin typeface="Times" pitchFamily="2" charset="0"/>
              </a:rPr>
              <a:t>Figure 6 </a:t>
            </a:r>
            <a:r>
              <a:rPr lang="en-US" sz="1800" i="1" dirty="0">
                <a:latin typeface="Times" pitchFamily="2" charset="0"/>
              </a:rPr>
              <a:t>Images of Macrophages Post-Coculture</a:t>
            </a:r>
            <a:r>
              <a:rPr lang="en-US" sz="1800" b="1" dirty="0">
                <a:latin typeface="Times" pitchFamily="2" charset="0"/>
              </a:rPr>
              <a:t>: </a:t>
            </a:r>
            <a:endParaRPr lang="en-US" sz="1800" dirty="0"/>
          </a:p>
        </p:txBody>
      </p:sp>
      <p:sp>
        <p:nvSpPr>
          <p:cNvPr id="6" name="Rectangle 5">
            <a:extLst>
              <a:ext uri="{FF2B5EF4-FFF2-40B4-BE49-F238E27FC236}">
                <a16:creationId xmlns:a16="http://schemas.microsoft.com/office/drawing/2014/main" id="{BFF4480B-A7E6-0241-8D06-49CD066C884F}"/>
              </a:ext>
            </a:extLst>
          </p:cNvPr>
          <p:cNvSpPr/>
          <p:nvPr/>
        </p:nvSpPr>
        <p:spPr>
          <a:xfrm>
            <a:off x="6459876" y="817766"/>
            <a:ext cx="2684124" cy="3970318"/>
          </a:xfrm>
          <a:prstGeom prst="rect">
            <a:avLst/>
          </a:prstGeom>
        </p:spPr>
        <p:txBody>
          <a:bodyPr wrap="square">
            <a:spAutoFit/>
          </a:bodyPr>
          <a:lstStyle/>
          <a:p>
            <a:r>
              <a:rPr lang="en-US" sz="1200" b="1" dirty="0">
                <a:latin typeface="Times" pitchFamily="2" charset="0"/>
              </a:rPr>
              <a:t>Figure 6: </a:t>
            </a:r>
          </a:p>
          <a:p>
            <a:r>
              <a:rPr lang="en-US" sz="1200" dirty="0">
                <a:latin typeface="Times" pitchFamily="2" charset="0"/>
              </a:rPr>
              <a:t> (A) Fluorescence Microscopy Image of Stained Raw264.7 macrophages. These macrophages were not cocultured or treated. (B) Image  of coculture stimulated with TNF𝛼 +Anti-CD47. This image shows greater regions of double-stained cells indicative of successful phagocytosis. (C) This image demonstrates that TNF𝛼 stimulation impairs successful phagocytosis. (D) This image shows stained Synoviocytes that were not treated or cocultured. (E) This image is of macrophages that were in the TNF𝛼 +Anti-CD47 coculture filtered to show the incidence of red that was carried over by the macrophages. (F) This image is of macrophages from the TNF𝛼 coculture. The red fluorescence carried over by these macrophages is low.</a:t>
            </a:r>
          </a:p>
        </p:txBody>
      </p:sp>
      <p:sp>
        <p:nvSpPr>
          <p:cNvPr id="22" name="Rectangle 21">
            <a:extLst>
              <a:ext uri="{FF2B5EF4-FFF2-40B4-BE49-F238E27FC236}">
                <a16:creationId xmlns:a16="http://schemas.microsoft.com/office/drawing/2014/main" id="{57EF0C6E-8EDA-D94E-8D95-093BD3BFE93B}"/>
              </a:ext>
            </a:extLst>
          </p:cNvPr>
          <p:cNvSpPr/>
          <p:nvPr/>
        </p:nvSpPr>
        <p:spPr>
          <a:xfrm>
            <a:off x="7046843" y="112074"/>
            <a:ext cx="1997935" cy="307777"/>
          </a:xfrm>
          <a:prstGeom prst="rect">
            <a:avLst/>
          </a:prstGeom>
        </p:spPr>
        <p:txBody>
          <a:bodyPr wrap="square">
            <a:spAutoFit/>
          </a:bodyPr>
          <a:lstStyle/>
          <a:p>
            <a:r>
              <a:rPr lang="en-GB" b="1" dirty="0">
                <a:solidFill>
                  <a:schemeClr val="bg2"/>
                </a:solidFill>
                <a:latin typeface="Raleway"/>
                <a:ea typeface="Raleway"/>
                <a:cs typeface="Raleway"/>
                <a:sym typeface="Raleway"/>
              </a:rPr>
              <a:t>PHAGOCYTIC ASSAY</a:t>
            </a:r>
            <a:endParaRPr lang="en-US" dirty="0">
              <a:solidFill>
                <a:schemeClr val="bg2"/>
              </a:solidFill>
            </a:endParaRPr>
          </a:p>
        </p:txBody>
      </p:sp>
      <p:sp>
        <p:nvSpPr>
          <p:cNvPr id="2" name="TextBox 1">
            <a:extLst>
              <a:ext uri="{FF2B5EF4-FFF2-40B4-BE49-F238E27FC236}">
                <a16:creationId xmlns:a16="http://schemas.microsoft.com/office/drawing/2014/main" id="{BA64D8F0-437E-354F-B4DA-264784BCFFE5}"/>
              </a:ext>
            </a:extLst>
          </p:cNvPr>
          <p:cNvSpPr txBox="1"/>
          <p:nvPr/>
        </p:nvSpPr>
        <p:spPr>
          <a:xfrm>
            <a:off x="207818" y="943347"/>
            <a:ext cx="221673" cy="307777"/>
          </a:xfrm>
          <a:prstGeom prst="rect">
            <a:avLst/>
          </a:prstGeom>
          <a:noFill/>
        </p:spPr>
        <p:txBody>
          <a:bodyPr wrap="square" rtlCol="0">
            <a:spAutoFit/>
          </a:bodyPr>
          <a:lstStyle/>
          <a:p>
            <a:r>
              <a:rPr lang="en-US" dirty="0">
                <a:solidFill>
                  <a:schemeClr val="bg1"/>
                </a:solidFill>
              </a:rPr>
              <a:t>A</a:t>
            </a:r>
          </a:p>
        </p:txBody>
      </p:sp>
      <p:sp>
        <p:nvSpPr>
          <p:cNvPr id="9" name="TextBox 8">
            <a:extLst>
              <a:ext uri="{FF2B5EF4-FFF2-40B4-BE49-F238E27FC236}">
                <a16:creationId xmlns:a16="http://schemas.microsoft.com/office/drawing/2014/main" id="{36189C2C-B006-E749-9CE1-6F2707717CD6}"/>
              </a:ext>
            </a:extLst>
          </p:cNvPr>
          <p:cNvSpPr txBox="1"/>
          <p:nvPr/>
        </p:nvSpPr>
        <p:spPr>
          <a:xfrm flipH="1">
            <a:off x="2369127" y="943346"/>
            <a:ext cx="1302327" cy="307777"/>
          </a:xfrm>
          <a:prstGeom prst="rect">
            <a:avLst/>
          </a:prstGeom>
          <a:noFill/>
        </p:spPr>
        <p:txBody>
          <a:bodyPr wrap="square" rtlCol="0">
            <a:spAutoFit/>
          </a:bodyPr>
          <a:lstStyle/>
          <a:p>
            <a:r>
              <a:rPr lang="en-US" dirty="0">
                <a:solidFill>
                  <a:schemeClr val="bg1"/>
                </a:solidFill>
              </a:rPr>
              <a:t>B</a:t>
            </a:r>
          </a:p>
        </p:txBody>
      </p:sp>
      <p:sp>
        <p:nvSpPr>
          <p:cNvPr id="10" name="TextBox 9">
            <a:extLst>
              <a:ext uri="{FF2B5EF4-FFF2-40B4-BE49-F238E27FC236}">
                <a16:creationId xmlns:a16="http://schemas.microsoft.com/office/drawing/2014/main" id="{C9E330AC-1C0E-4E4E-AFB0-AD75D51DD95A}"/>
              </a:ext>
            </a:extLst>
          </p:cNvPr>
          <p:cNvSpPr txBox="1"/>
          <p:nvPr/>
        </p:nvSpPr>
        <p:spPr>
          <a:xfrm flipH="1">
            <a:off x="4564765" y="943346"/>
            <a:ext cx="221673" cy="307777"/>
          </a:xfrm>
          <a:prstGeom prst="rect">
            <a:avLst/>
          </a:prstGeom>
          <a:noFill/>
        </p:spPr>
        <p:txBody>
          <a:bodyPr wrap="square" rtlCol="0">
            <a:spAutoFit/>
          </a:bodyPr>
          <a:lstStyle/>
          <a:p>
            <a:r>
              <a:rPr lang="en-US" dirty="0">
                <a:solidFill>
                  <a:schemeClr val="bg1"/>
                </a:solidFill>
              </a:rPr>
              <a:t>C</a:t>
            </a:r>
          </a:p>
        </p:txBody>
      </p:sp>
      <p:sp>
        <p:nvSpPr>
          <p:cNvPr id="11" name="TextBox 10">
            <a:extLst>
              <a:ext uri="{FF2B5EF4-FFF2-40B4-BE49-F238E27FC236}">
                <a16:creationId xmlns:a16="http://schemas.microsoft.com/office/drawing/2014/main" id="{BCF2A5EB-7A21-A844-96A1-E7D324168398}"/>
              </a:ext>
            </a:extLst>
          </p:cNvPr>
          <p:cNvSpPr txBox="1"/>
          <p:nvPr/>
        </p:nvSpPr>
        <p:spPr>
          <a:xfrm>
            <a:off x="99222" y="2675979"/>
            <a:ext cx="221673" cy="307777"/>
          </a:xfrm>
          <a:prstGeom prst="rect">
            <a:avLst/>
          </a:prstGeom>
          <a:noFill/>
        </p:spPr>
        <p:txBody>
          <a:bodyPr wrap="square" rtlCol="0">
            <a:spAutoFit/>
          </a:bodyPr>
          <a:lstStyle/>
          <a:p>
            <a:r>
              <a:rPr lang="en-US" dirty="0">
                <a:solidFill>
                  <a:schemeClr val="bg1"/>
                </a:solidFill>
              </a:rPr>
              <a:t>D</a:t>
            </a:r>
          </a:p>
        </p:txBody>
      </p:sp>
      <p:sp>
        <p:nvSpPr>
          <p:cNvPr id="12" name="TextBox 11">
            <a:extLst>
              <a:ext uri="{FF2B5EF4-FFF2-40B4-BE49-F238E27FC236}">
                <a16:creationId xmlns:a16="http://schemas.microsoft.com/office/drawing/2014/main" id="{FEF62F65-CCB8-8F42-9EFE-6C32E8D8ABB7}"/>
              </a:ext>
            </a:extLst>
          </p:cNvPr>
          <p:cNvSpPr txBox="1"/>
          <p:nvPr/>
        </p:nvSpPr>
        <p:spPr>
          <a:xfrm>
            <a:off x="2369127" y="2675979"/>
            <a:ext cx="221673" cy="307777"/>
          </a:xfrm>
          <a:prstGeom prst="rect">
            <a:avLst/>
          </a:prstGeom>
          <a:noFill/>
        </p:spPr>
        <p:txBody>
          <a:bodyPr wrap="square" rtlCol="0">
            <a:spAutoFit/>
          </a:bodyPr>
          <a:lstStyle/>
          <a:p>
            <a:r>
              <a:rPr lang="en-US" dirty="0">
                <a:solidFill>
                  <a:schemeClr val="bg1"/>
                </a:solidFill>
              </a:rPr>
              <a:t>E</a:t>
            </a:r>
          </a:p>
        </p:txBody>
      </p:sp>
      <p:sp>
        <p:nvSpPr>
          <p:cNvPr id="13" name="TextBox 12">
            <a:extLst>
              <a:ext uri="{FF2B5EF4-FFF2-40B4-BE49-F238E27FC236}">
                <a16:creationId xmlns:a16="http://schemas.microsoft.com/office/drawing/2014/main" id="{E9478660-5B5A-1847-BADE-61E7BB9980C2}"/>
              </a:ext>
            </a:extLst>
          </p:cNvPr>
          <p:cNvSpPr txBox="1"/>
          <p:nvPr/>
        </p:nvSpPr>
        <p:spPr>
          <a:xfrm>
            <a:off x="4461163" y="2711225"/>
            <a:ext cx="221673" cy="307777"/>
          </a:xfrm>
          <a:prstGeom prst="rect">
            <a:avLst/>
          </a:prstGeom>
          <a:noFill/>
        </p:spPr>
        <p:txBody>
          <a:bodyPr wrap="square" rtlCol="0">
            <a:spAutoFit/>
          </a:bodyPr>
          <a:lstStyle/>
          <a:p>
            <a:r>
              <a:rPr lang="en-US" dirty="0">
                <a:solidFill>
                  <a:schemeClr val="bg1"/>
                </a:solidFill>
              </a:rPr>
              <a:t>F</a:t>
            </a:r>
          </a:p>
        </p:txBody>
      </p:sp>
      <p:pic>
        <p:nvPicPr>
          <p:cNvPr id="14" name="Audio 13">
            <a:hlinkClick r:id="" action="ppaction://media"/>
            <a:extLst>
              <a:ext uri="{FF2B5EF4-FFF2-40B4-BE49-F238E27FC236}">
                <a16:creationId xmlns:a16="http://schemas.microsoft.com/office/drawing/2014/main" id="{A1861A08-9CD4-D245-B715-4B2BA9458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26"/>
    </mc:Choice>
    <mc:Fallback>
      <p:transition spd="slow" advTm="5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CB77BD-C126-3C40-9BAE-9759B3137644}"/>
              </a:ext>
            </a:extLst>
          </p:cNvPr>
          <p:cNvSpPr/>
          <p:nvPr/>
        </p:nvSpPr>
        <p:spPr>
          <a:xfrm>
            <a:off x="0" y="3566000"/>
            <a:ext cx="9034500" cy="1384995"/>
          </a:xfrm>
          <a:prstGeom prst="rect">
            <a:avLst/>
          </a:prstGeom>
        </p:spPr>
        <p:txBody>
          <a:bodyPr wrap="square">
            <a:spAutoFit/>
          </a:bodyPr>
          <a:lstStyle/>
          <a:p>
            <a:r>
              <a:rPr lang="en-US" b="1" dirty="0">
                <a:latin typeface="Times" pitchFamily="2" charset="0"/>
              </a:rPr>
              <a:t>Figure 5 </a:t>
            </a:r>
            <a:r>
              <a:rPr lang="en-US" i="1" dirty="0">
                <a:latin typeface="Times" pitchFamily="2" charset="0"/>
              </a:rPr>
              <a:t>The Effect of TNF</a:t>
            </a:r>
            <a:r>
              <a:rPr lang="en-US" dirty="0">
                <a:solidFill>
                  <a:prstClr val="black"/>
                </a:solidFill>
                <a:latin typeface="Times" pitchFamily="2" charset="0"/>
              </a:rPr>
              <a:t>𝛼 </a:t>
            </a:r>
            <a:r>
              <a:rPr lang="en-US" i="1" dirty="0">
                <a:solidFill>
                  <a:prstClr val="black"/>
                </a:solidFill>
                <a:latin typeface="Times" pitchFamily="2" charset="0"/>
              </a:rPr>
              <a:t>on CD47 Production in SW892 Synoviocytes:</a:t>
            </a:r>
            <a:endParaRPr lang="en-US" dirty="0">
              <a:solidFill>
                <a:prstClr val="black"/>
              </a:solidFill>
              <a:latin typeface="Times" pitchFamily="2" charset="0"/>
            </a:endParaRPr>
          </a:p>
          <a:p>
            <a:r>
              <a:rPr lang="en-US" dirty="0">
                <a:solidFill>
                  <a:prstClr val="black"/>
                </a:solidFill>
                <a:latin typeface="Times" pitchFamily="2" charset="0"/>
              </a:rPr>
              <a:t>SW982 Cells were plated in a 96-well plate and treated with varying concentrations of </a:t>
            </a:r>
            <a:r>
              <a:rPr lang="en-US" i="1" dirty="0">
                <a:latin typeface="Times" pitchFamily="2" charset="0"/>
              </a:rPr>
              <a:t>TNF</a:t>
            </a:r>
            <a:r>
              <a:rPr lang="en-US" dirty="0">
                <a:solidFill>
                  <a:prstClr val="black"/>
                </a:solidFill>
                <a:latin typeface="Times" pitchFamily="2" charset="0"/>
              </a:rPr>
              <a:t>𝛼</a:t>
            </a:r>
            <a:r>
              <a:rPr lang="en-US" i="1" dirty="0">
                <a:solidFill>
                  <a:prstClr val="black"/>
                </a:solidFill>
                <a:latin typeface="Times" pitchFamily="2" charset="0"/>
              </a:rPr>
              <a:t> </a:t>
            </a:r>
            <a:r>
              <a:rPr lang="en-US" dirty="0">
                <a:solidFill>
                  <a:prstClr val="black"/>
                </a:solidFill>
                <a:latin typeface="Times" pitchFamily="2" charset="0"/>
              </a:rPr>
              <a:t>for 24 hours. After 24 hours, cell lysates were collected and an Indirect-ELISA was conducted to asses CD47 production. As hypothesized, </a:t>
            </a:r>
            <a:r>
              <a:rPr lang="en-US" i="1" dirty="0">
                <a:latin typeface="Times" pitchFamily="2" charset="0"/>
              </a:rPr>
              <a:t>TNF</a:t>
            </a:r>
            <a:r>
              <a:rPr lang="en-US" dirty="0">
                <a:solidFill>
                  <a:prstClr val="black"/>
                </a:solidFill>
                <a:latin typeface="Times" pitchFamily="2" charset="0"/>
              </a:rPr>
              <a:t>𝛼 significantly upregulate CD47 production. This implicates that the overexpression of CD47 may have a potential role in the pathogenesis of RA. Bars represent standard deviations (+/-). Data marked with asterisk were significantly different than values from the control group: P&lt;0.05*, P&lt;0.01**, P&lt;0.001***</a:t>
            </a:r>
          </a:p>
        </p:txBody>
      </p:sp>
      <p:pic>
        <p:nvPicPr>
          <p:cNvPr id="19" name="Picture 18">
            <a:extLst>
              <a:ext uri="{FF2B5EF4-FFF2-40B4-BE49-F238E27FC236}">
                <a16:creationId xmlns:a16="http://schemas.microsoft.com/office/drawing/2014/main" id="{81BCE411-40F3-5343-8E49-1CD2C469D827}"/>
              </a:ext>
            </a:extLst>
          </p:cNvPr>
          <p:cNvPicPr>
            <a:picLocks noChangeAspect="1"/>
          </p:cNvPicPr>
          <p:nvPr/>
        </p:nvPicPr>
        <p:blipFill>
          <a:blip r:embed="rId5"/>
          <a:stretch>
            <a:fillRect/>
          </a:stretch>
        </p:blipFill>
        <p:spPr>
          <a:xfrm>
            <a:off x="2318019" y="192505"/>
            <a:ext cx="4888615" cy="3094250"/>
          </a:xfrm>
          <a:prstGeom prst="rect">
            <a:avLst/>
          </a:prstGeom>
        </p:spPr>
      </p:pic>
      <p:sp>
        <p:nvSpPr>
          <p:cNvPr id="20" name="Rectangle 19">
            <a:extLst>
              <a:ext uri="{FF2B5EF4-FFF2-40B4-BE49-F238E27FC236}">
                <a16:creationId xmlns:a16="http://schemas.microsoft.com/office/drawing/2014/main" id="{95D7E611-9809-194B-94FF-7AED132977E1}"/>
              </a:ext>
            </a:extLst>
          </p:cNvPr>
          <p:cNvSpPr/>
          <p:nvPr/>
        </p:nvSpPr>
        <p:spPr>
          <a:xfrm>
            <a:off x="7849560" y="38616"/>
            <a:ext cx="750526" cy="338554"/>
          </a:xfrm>
          <a:prstGeom prst="rect">
            <a:avLst/>
          </a:prstGeom>
        </p:spPr>
        <p:txBody>
          <a:bodyPr wrap="none">
            <a:spAutoFit/>
          </a:bodyPr>
          <a:lstStyle/>
          <a:p>
            <a:r>
              <a:rPr lang="en-GB" sz="1600" b="1" dirty="0">
                <a:solidFill>
                  <a:schemeClr val="bg2"/>
                </a:solidFill>
                <a:latin typeface="Raleway"/>
                <a:ea typeface="Raleway"/>
                <a:cs typeface="Raleway"/>
                <a:sym typeface="Raleway"/>
              </a:rPr>
              <a:t>ELISA</a:t>
            </a:r>
            <a:endParaRPr lang="en-US" sz="1600" dirty="0">
              <a:solidFill>
                <a:schemeClr val="bg2"/>
              </a:solidFill>
            </a:endParaRPr>
          </a:p>
        </p:txBody>
      </p:sp>
      <p:pic>
        <p:nvPicPr>
          <p:cNvPr id="3" name="Audio 2">
            <a:hlinkClick r:id="" action="ppaction://media"/>
            <a:extLst>
              <a:ext uri="{FF2B5EF4-FFF2-40B4-BE49-F238E27FC236}">
                <a16:creationId xmlns:a16="http://schemas.microsoft.com/office/drawing/2014/main" id="{C0869011-81BB-9E47-A0FD-709A20E09B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954496850"/>
      </p:ext>
    </p:extLst>
  </p:cSld>
  <p:clrMapOvr>
    <a:masterClrMapping/>
  </p:clrMapOvr>
  <mc:AlternateContent xmlns:mc="http://schemas.openxmlformats.org/markup-compatibility/2006">
    <mc:Choice xmlns:p14="http://schemas.microsoft.com/office/powerpoint/2010/main" Requires="p14">
      <p:transition spd="slow" p14:dur="2000" advTm="19418"/>
    </mc:Choice>
    <mc:Fallback>
      <p:transition spd="slow" advTm="1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EB0D7-4978-1D4D-83BB-2E3CB7557E7F}"/>
              </a:ext>
            </a:extLst>
          </p:cNvPr>
          <p:cNvPicPr>
            <a:picLocks noChangeAspect="1"/>
          </p:cNvPicPr>
          <p:nvPr/>
        </p:nvPicPr>
        <p:blipFill rotWithShape="1">
          <a:blip r:embed="rId5"/>
          <a:srcRect l="2523" t="1402" r="1657" b="9878"/>
          <a:stretch/>
        </p:blipFill>
        <p:spPr>
          <a:xfrm>
            <a:off x="1868556" y="37272"/>
            <a:ext cx="5088835" cy="2832247"/>
          </a:xfrm>
          <a:prstGeom prst="rect">
            <a:avLst/>
          </a:prstGeom>
        </p:spPr>
      </p:pic>
      <p:graphicFrame>
        <p:nvGraphicFramePr>
          <p:cNvPr id="6" name="Table 5">
            <a:extLst>
              <a:ext uri="{FF2B5EF4-FFF2-40B4-BE49-F238E27FC236}">
                <a16:creationId xmlns:a16="http://schemas.microsoft.com/office/drawing/2014/main" id="{2C898E93-4538-3947-8CA8-EE08652A9917}"/>
              </a:ext>
            </a:extLst>
          </p:cNvPr>
          <p:cNvGraphicFramePr>
            <a:graphicFrameLocks noGrp="1"/>
          </p:cNvGraphicFramePr>
          <p:nvPr>
            <p:extLst>
              <p:ext uri="{D42A27DB-BD31-4B8C-83A1-F6EECF244321}">
                <p14:modId xmlns:p14="http://schemas.microsoft.com/office/powerpoint/2010/main" val="2010787445"/>
              </p:ext>
            </p:extLst>
          </p:nvPr>
        </p:nvGraphicFramePr>
        <p:xfrm>
          <a:off x="1162879" y="2869519"/>
          <a:ext cx="5665303" cy="792480"/>
        </p:xfrm>
        <a:graphic>
          <a:graphicData uri="http://schemas.openxmlformats.org/drawingml/2006/table">
            <a:tbl>
              <a:tblPr>
                <a:tableStyleId>{327ACBB7-4B27-45C9-88FD-CDF7E821DB56}</a:tableStyleId>
              </a:tblPr>
              <a:tblGrid>
                <a:gridCol w="1360276">
                  <a:extLst>
                    <a:ext uri="{9D8B030D-6E8A-4147-A177-3AD203B41FA5}">
                      <a16:colId xmlns:a16="http://schemas.microsoft.com/office/drawing/2014/main" val="2986448191"/>
                    </a:ext>
                  </a:extLst>
                </a:gridCol>
                <a:gridCol w="1435009">
                  <a:extLst>
                    <a:ext uri="{9D8B030D-6E8A-4147-A177-3AD203B41FA5}">
                      <a16:colId xmlns:a16="http://schemas.microsoft.com/office/drawing/2014/main" val="1423799404"/>
                    </a:ext>
                  </a:extLst>
                </a:gridCol>
                <a:gridCol w="1435009">
                  <a:extLst>
                    <a:ext uri="{9D8B030D-6E8A-4147-A177-3AD203B41FA5}">
                      <a16:colId xmlns:a16="http://schemas.microsoft.com/office/drawing/2014/main" val="2364033357"/>
                    </a:ext>
                  </a:extLst>
                </a:gridCol>
                <a:gridCol w="1435009">
                  <a:extLst>
                    <a:ext uri="{9D8B030D-6E8A-4147-A177-3AD203B41FA5}">
                      <a16:colId xmlns:a16="http://schemas.microsoft.com/office/drawing/2014/main" val="2307174521"/>
                    </a:ext>
                  </a:extLst>
                </a:gridCol>
              </a:tblGrid>
              <a:tr h="182880">
                <a:tc>
                  <a:txBody>
                    <a:bodyPr/>
                    <a:lstStyle/>
                    <a:p>
                      <a:pPr algn="ctr" fontAlgn="b"/>
                      <a:r>
                        <a:rPr lang="en-US" sz="1000" u="none" strike="noStrike" dirty="0">
                          <a:effectLst/>
                          <a:latin typeface="Times" pitchFamily="2" charset="0"/>
                        </a:rPr>
                        <a:t>Anti-CD47 Antibody</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extLst>
                  <a:ext uri="{0D108BD9-81ED-4DB2-BD59-A6C34878D82A}">
                    <a16:rowId xmlns:a16="http://schemas.microsoft.com/office/drawing/2014/main" val="2473244398"/>
                  </a:ext>
                </a:extLst>
              </a:tr>
              <a:tr h="182880">
                <a:tc>
                  <a:txBody>
                    <a:bodyPr/>
                    <a:lstStyle/>
                    <a:p>
                      <a:pPr algn="ctr" fontAlgn="b"/>
                      <a:r>
                        <a:rPr lang="en-US" sz="1000" u="none" strike="noStrike" dirty="0">
                          <a:effectLst/>
                          <a:latin typeface="Times" pitchFamily="2" charset="0"/>
                        </a:rPr>
                        <a:t>TNF-Alpha </a:t>
                      </a:r>
                      <a:endParaRPr lang="en-US" sz="1000" b="0" i="0" u="none" strike="noStrike" dirty="0">
                        <a:solidFill>
                          <a:srgbClr val="000000"/>
                        </a:solidFill>
                        <a:effectLst/>
                        <a:latin typeface="Times" pitchFamily="2" charset="0"/>
                      </a:endParaRPr>
                    </a:p>
                  </a:txBody>
                  <a:tcPr marL="8534" marR="8534" marT="8534" marB="0"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tc>
                  <a:txBody>
                    <a:bodyPr/>
                    <a:lstStyle/>
                    <a:p>
                      <a:pPr algn="ctr" fontAlgn="b"/>
                      <a:r>
                        <a:rPr lang="en-US" sz="2000" u="none" strike="noStrike" dirty="0">
                          <a:effectLst/>
                        </a:rPr>
                        <a:t>+</a:t>
                      </a:r>
                      <a:endParaRPr lang="en-US" sz="2000" b="0" i="0" u="none" strike="noStrike" dirty="0">
                        <a:solidFill>
                          <a:srgbClr val="000000"/>
                        </a:solidFill>
                        <a:effectLst/>
                        <a:latin typeface="Times" pitchFamily="2" charset="0"/>
                      </a:endParaRPr>
                    </a:p>
                  </a:txBody>
                  <a:tcPr anchor="ctr"/>
                </a:tc>
                <a:extLst>
                  <a:ext uri="{0D108BD9-81ED-4DB2-BD59-A6C34878D82A}">
                    <a16:rowId xmlns:a16="http://schemas.microsoft.com/office/drawing/2014/main" val="2617617394"/>
                  </a:ext>
                </a:extLst>
              </a:tr>
            </a:tbl>
          </a:graphicData>
        </a:graphic>
      </p:graphicFrame>
      <p:sp>
        <p:nvSpPr>
          <p:cNvPr id="7" name="Rectangle 6">
            <a:extLst>
              <a:ext uri="{FF2B5EF4-FFF2-40B4-BE49-F238E27FC236}">
                <a16:creationId xmlns:a16="http://schemas.microsoft.com/office/drawing/2014/main" id="{3827410B-3B44-8844-835F-AA5F6510245B}"/>
              </a:ext>
            </a:extLst>
          </p:cNvPr>
          <p:cNvSpPr/>
          <p:nvPr/>
        </p:nvSpPr>
        <p:spPr>
          <a:xfrm>
            <a:off x="377686" y="3676337"/>
            <a:ext cx="7603435" cy="1359603"/>
          </a:xfrm>
          <a:prstGeom prst="rect">
            <a:avLst/>
          </a:prstGeom>
        </p:spPr>
        <p:txBody>
          <a:bodyPr wrap="square">
            <a:spAutoFit/>
          </a:bodyPr>
          <a:lstStyle/>
          <a:p>
            <a:pPr lvl="0">
              <a:lnSpc>
                <a:spcPct val="115000"/>
              </a:lnSpc>
            </a:pPr>
            <a:r>
              <a:rPr lang="en-GB" sz="1200" b="1" dirty="0">
                <a:latin typeface="Times" pitchFamily="2" charset="0"/>
              </a:rPr>
              <a:t>Figure 7: </a:t>
            </a:r>
            <a:r>
              <a:rPr lang="en-GB" sz="1200" dirty="0">
                <a:latin typeface="Times" pitchFamily="2" charset="0"/>
              </a:rPr>
              <a:t>SW982 Cells Synoviocytes and Raw264.7 Synoviocytes were cocultured for 3 hours as described. Macrophages were separated, counted and plated in a black fluorescent plated. The overall fluoresce in the wells was measured via spectrophotometry. These results indicate that Anti-CD47 Antibody treated group had a significantly greater amount of fluorescent die. Therefore, there was a higher index of phagocytosis as suggested by Figure 7. Data is significant between control and both individual groups. Bars represent standard deviations (+/-). P&lt;0.05*, P&lt;0.01**,P&lt;0.001***</a:t>
            </a:r>
          </a:p>
        </p:txBody>
      </p:sp>
      <p:sp>
        <p:nvSpPr>
          <p:cNvPr id="8" name="Rectangle 7">
            <a:extLst>
              <a:ext uri="{FF2B5EF4-FFF2-40B4-BE49-F238E27FC236}">
                <a16:creationId xmlns:a16="http://schemas.microsoft.com/office/drawing/2014/main" id="{5EE043D6-11DD-C945-AE9D-AD5202A0C59C}"/>
              </a:ext>
            </a:extLst>
          </p:cNvPr>
          <p:cNvSpPr/>
          <p:nvPr/>
        </p:nvSpPr>
        <p:spPr>
          <a:xfrm>
            <a:off x="6579704" y="0"/>
            <a:ext cx="3339191" cy="307777"/>
          </a:xfrm>
          <a:prstGeom prst="rect">
            <a:avLst/>
          </a:prstGeom>
        </p:spPr>
        <p:txBody>
          <a:bodyPr wrap="square">
            <a:spAutoFit/>
          </a:bodyPr>
          <a:lstStyle/>
          <a:p>
            <a:r>
              <a:rPr lang="en-GB" b="1" dirty="0">
                <a:solidFill>
                  <a:schemeClr val="bg2"/>
                </a:solidFill>
                <a:latin typeface="Raleway"/>
                <a:ea typeface="Raleway"/>
                <a:cs typeface="Raleway"/>
                <a:sym typeface="Raleway"/>
              </a:rPr>
              <a:t>PHAGOCYTIC ASSAY / ELISA</a:t>
            </a:r>
            <a:endParaRPr lang="en-US" dirty="0">
              <a:solidFill>
                <a:schemeClr val="bg2"/>
              </a:solidFill>
            </a:endParaRPr>
          </a:p>
        </p:txBody>
      </p:sp>
      <p:pic>
        <p:nvPicPr>
          <p:cNvPr id="3" name="Audio 2">
            <a:hlinkClick r:id="" action="ppaction://media"/>
            <a:extLst>
              <a:ext uri="{FF2B5EF4-FFF2-40B4-BE49-F238E27FC236}">
                <a16:creationId xmlns:a16="http://schemas.microsoft.com/office/drawing/2014/main" id="{DB671496-AE7F-D74E-BE46-F2B25B2368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194527848"/>
      </p:ext>
    </p:extLst>
  </p:cSld>
  <p:clrMapOvr>
    <a:masterClrMapping/>
  </p:clrMapOvr>
  <mc:AlternateContent xmlns:mc="http://schemas.openxmlformats.org/markup-compatibility/2006">
    <mc:Choice xmlns:p14="http://schemas.microsoft.com/office/powerpoint/2010/main" Requires="p14">
      <p:transition spd="slow" p14:dur="2000" advTm="25984"/>
    </mc:Choice>
    <mc:Fallback>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4|1.9"/>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TotalTime>
  <Words>4244</Words>
  <Application>Microsoft Macintosh PowerPoint</Application>
  <PresentationFormat>On-screen Show (16:9)</PresentationFormat>
  <Paragraphs>157</Paragraphs>
  <Slides>15</Slides>
  <Notes>13</Notes>
  <HiddenSlides>0</HiddenSlides>
  <MMClips>13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Times</vt:lpstr>
      <vt:lpstr>Cambria Math</vt:lpstr>
      <vt:lpstr>Proxima Nova</vt:lpstr>
      <vt:lpstr>Arial</vt:lpstr>
      <vt:lpstr>Lato</vt:lpstr>
      <vt:lpstr>Symbol</vt:lpstr>
      <vt:lpstr>Raleway</vt:lpstr>
      <vt:lpstr>Times New Roman</vt:lpstr>
      <vt:lpstr>Spearmint</vt:lpstr>
      <vt:lpstr>Document</vt:lpstr>
      <vt:lpstr>ANTI-CD47 THERAPY:  A NOVEL TREATMENT FOR RHEUMATOID ARTHRITIS</vt:lpstr>
      <vt:lpstr>Introduction</vt:lpstr>
      <vt:lpstr>Objective / Hypothesis</vt:lpstr>
      <vt:lpstr>PowerPoint Presentation</vt:lpstr>
      <vt:lpstr>Procedure</vt:lpstr>
      <vt:lpstr>  Data &amp; Graphs:</vt:lpstr>
      <vt:lpstr>PowerPoint Presentation</vt:lpstr>
      <vt:lpstr>PowerPoint Presentation</vt:lpstr>
      <vt:lpstr>PowerPoint Presentation</vt:lpstr>
      <vt:lpstr>PowerPoint Presentation</vt:lpstr>
      <vt:lpstr>PowerPoint Presentation</vt:lpstr>
      <vt:lpstr>PowerPoint Presentation</vt:lpstr>
      <vt:lpstr>References</vt:lpstr>
      <vt:lpstr>(Extra) In-Depth Materials and Methods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ANTI-CD47 THERAPY:  A NOVEL TREATMENT FOR RHEUMATOID ARTHRITIS</dc:title>
  <cp:lastModifiedBy>loganb beharry</cp:lastModifiedBy>
  <cp:revision>47</cp:revision>
  <dcterms:modified xsi:type="dcterms:W3CDTF">2020-05-10T02:17:23Z</dcterms:modified>
</cp:coreProperties>
</file>